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74" r:id="rId2"/>
  </p:sldMasterIdLst>
  <p:notesMasterIdLst>
    <p:notesMasterId r:id="rId53"/>
  </p:notesMasterIdLst>
  <p:sldIdLst>
    <p:sldId id="259" r:id="rId3"/>
    <p:sldId id="260" r:id="rId4"/>
    <p:sldId id="262" r:id="rId5"/>
    <p:sldId id="264" r:id="rId6"/>
    <p:sldId id="336" r:id="rId7"/>
    <p:sldId id="265" r:id="rId8"/>
    <p:sldId id="266" r:id="rId9"/>
    <p:sldId id="267" r:id="rId10"/>
    <p:sldId id="337" r:id="rId11"/>
    <p:sldId id="338" r:id="rId12"/>
    <p:sldId id="271" r:id="rId13"/>
    <p:sldId id="272" r:id="rId14"/>
    <p:sldId id="274" r:id="rId15"/>
    <p:sldId id="275" r:id="rId16"/>
    <p:sldId id="276" r:id="rId17"/>
    <p:sldId id="277" r:id="rId18"/>
    <p:sldId id="280" r:id="rId19"/>
    <p:sldId id="281" r:id="rId20"/>
    <p:sldId id="282" r:id="rId21"/>
    <p:sldId id="284" r:id="rId22"/>
    <p:sldId id="287" r:id="rId23"/>
    <p:sldId id="288" r:id="rId24"/>
    <p:sldId id="289" r:id="rId25"/>
    <p:sldId id="292" r:id="rId26"/>
    <p:sldId id="339" r:id="rId27"/>
    <p:sldId id="296" r:id="rId28"/>
    <p:sldId id="297" r:id="rId29"/>
    <p:sldId id="298" r:id="rId30"/>
    <p:sldId id="299" r:id="rId31"/>
    <p:sldId id="300" r:id="rId32"/>
    <p:sldId id="301" r:id="rId33"/>
    <p:sldId id="302" r:id="rId34"/>
    <p:sldId id="303" r:id="rId35"/>
    <p:sldId id="304" r:id="rId36"/>
    <p:sldId id="306" r:id="rId37"/>
    <p:sldId id="309" r:id="rId38"/>
    <p:sldId id="311" r:id="rId39"/>
    <p:sldId id="314" r:id="rId40"/>
    <p:sldId id="317" r:id="rId41"/>
    <p:sldId id="320" r:id="rId42"/>
    <p:sldId id="321" r:id="rId43"/>
    <p:sldId id="322" r:id="rId44"/>
    <p:sldId id="323" r:id="rId45"/>
    <p:sldId id="324" r:id="rId46"/>
    <p:sldId id="325" r:id="rId47"/>
    <p:sldId id="340" r:id="rId48"/>
    <p:sldId id="341" r:id="rId49"/>
    <p:sldId id="332" r:id="rId50"/>
    <p:sldId id="333" r:id="rId51"/>
    <p:sldId id="33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EDC73-F38E-48E7-ABA7-3BC42FB24F40}" v="93" dt="2021-12-29T03:56:03.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9553" autoAdjust="0"/>
  </p:normalViewPr>
  <p:slideViewPr>
    <p:cSldViewPr>
      <p:cViewPr varScale="1">
        <p:scale>
          <a:sx n="90" d="100"/>
          <a:sy n="90" d="100"/>
        </p:scale>
        <p:origin x="2214" y="66"/>
      </p:cViewPr>
      <p:guideLst>
        <p:guide orient="horz" pos="2160"/>
        <p:guide pos="2880"/>
      </p:guideLst>
    </p:cSldViewPr>
  </p:slideViewPr>
  <p:notesTextViewPr>
    <p:cViewPr>
      <p:scale>
        <a:sx n="1" d="1"/>
        <a:sy n="1" d="1"/>
      </p:scale>
      <p:origin x="0" y="0"/>
    </p:cViewPr>
  </p:notesTextViewPr>
  <p:sorterViewPr>
    <p:cViewPr>
      <p:scale>
        <a:sx n="100" d="100"/>
        <a:sy n="100" d="100"/>
      </p:scale>
      <p:origin x="0" y="24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6E233B-A88F-4963-8564-E9ECF3DB9C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6625052E-2258-422F-B3F9-5CC9B8CED05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6529F58-C964-48C2-BE29-CDC87CE0A884}" type="datetimeFigureOut">
              <a:rPr lang="en-US" altLang="en-US"/>
              <a:pPr/>
              <a:t>2/26/2022</a:t>
            </a:fld>
            <a:endParaRPr lang="en-US" altLang="en-US"/>
          </a:p>
        </p:txBody>
      </p:sp>
      <p:sp>
        <p:nvSpPr>
          <p:cNvPr id="4" name="Slide Image Placeholder 3">
            <a:extLst>
              <a:ext uri="{FF2B5EF4-FFF2-40B4-BE49-F238E27FC236}">
                <a16:creationId xmlns:a16="http://schemas.microsoft.com/office/drawing/2014/main" id="{2DBB21DD-8FE0-43F1-B007-A826030B39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06609E-D7B8-4B35-A8F1-A9E102C5306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E824BE2-9224-47BF-B9A2-1E06FAEDB52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BA9458AD-9243-4DD6-8103-B9110376A04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991A92-9725-4762-8F3E-A3B5E575322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 active for six (6) months after Life rank.</a:t>
            </a:r>
          </a:p>
          <a:p>
            <a:r>
              <a:rPr lang="en-US" dirty="0"/>
              <a:t>2.)Live by the Scout Oath and Law</a:t>
            </a:r>
          </a:p>
          <a:p>
            <a:r>
              <a:rPr lang="en-US" dirty="0"/>
              <a:t>3.)Earn at least 21 Merit Badges (including those  required for the Eagle Rank)</a:t>
            </a:r>
          </a:p>
          <a:p>
            <a:r>
              <a:rPr lang="en-US" dirty="0"/>
              <a:t>4.)Hold a position of responsibility for a  period of six (6) months</a:t>
            </a:r>
          </a:p>
          <a:p>
            <a:r>
              <a:rPr lang="en-US" dirty="0"/>
              <a:t>5.)Complete an Eagle Scout Service Project</a:t>
            </a:r>
          </a:p>
          <a:p>
            <a:r>
              <a:rPr lang="en-US" dirty="0"/>
              <a:t>6.)Take part in a Scoutmaster Conference</a:t>
            </a:r>
          </a:p>
          <a:p>
            <a:r>
              <a:rPr lang="en-US" dirty="0"/>
              <a:t>7.)Successfully complete Eagle Board of  Review</a:t>
            </a:r>
          </a:p>
          <a:p>
            <a:endParaRPr lang="en-US" dirty="0"/>
          </a:p>
          <a:p>
            <a:r>
              <a:rPr lang="en-US" b="1" dirty="0"/>
              <a:t>All the requirements EXCEPT the seventh MUST be completed before your 18th birthday</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a:t>
            </a:fld>
            <a:endParaRPr lang="en-US" altLang="en-US"/>
          </a:p>
        </p:txBody>
      </p:sp>
    </p:spTree>
    <p:extLst>
      <p:ext uri="{BB962C8B-B14F-4D97-AF65-F5344CB8AC3E}">
        <p14:creationId xmlns:p14="http://schemas.microsoft.com/office/powerpoint/2010/main" val="388779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your Scoutmaster, Crew Advisor, Ship  Skipper or Team Coach.  Talk to your Troop Advancement Chairperson.</a:t>
            </a:r>
          </a:p>
          <a:p>
            <a:r>
              <a:rPr lang="en-US" dirty="0"/>
              <a:t>Talk to your Troop Committee Chairperson.  Talk to your District Advancement  Chairperson.</a:t>
            </a:r>
          </a:p>
          <a:p>
            <a:endParaRPr lang="en-US" dirty="0"/>
          </a:p>
          <a:p>
            <a:r>
              <a:rPr lang="en-US" dirty="0"/>
              <a:t>All Scouts have the right to ask for a board of  review at any time to review an adverse advancement decision.</a:t>
            </a:r>
          </a:p>
          <a:p>
            <a:r>
              <a:rPr lang="en-US" dirty="0"/>
              <a:t>If you think you are not being treated fairly or that you are being held to extraordinary  standards, contact the District Advancement  </a:t>
            </a:r>
          </a:p>
          <a:p>
            <a:r>
              <a:rPr lang="en-US" dirty="0"/>
              <a:t>Chairperson or the District Chairperson.</a:t>
            </a:r>
          </a:p>
          <a:p>
            <a:r>
              <a:rPr lang="en-US" dirty="0"/>
              <a:t>Do not delay, the more promptly problems can  be resolved the better.</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20</a:t>
            </a:fld>
            <a:endParaRPr lang="en-US" altLang="en-US"/>
          </a:p>
        </p:txBody>
      </p:sp>
    </p:spTree>
    <p:extLst>
      <p:ext uri="{BB962C8B-B14F-4D97-AF65-F5344CB8AC3E}">
        <p14:creationId xmlns:p14="http://schemas.microsoft.com/office/powerpoint/2010/main" val="357998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NO Council, District, Unit or  Individual has the authority to add to or subtract  from any advancement requirements.</a:t>
            </a:r>
          </a:p>
          <a:p>
            <a:endParaRPr lang="en-US" dirty="0"/>
          </a:p>
          <a:p>
            <a:r>
              <a:rPr lang="en-US" dirty="0"/>
              <a:t>Ignorance is no excuse for  imposing “old” requirements, self-created requirements, or unit-created requirements</a:t>
            </a:r>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21</a:t>
            </a:fld>
            <a:endParaRPr lang="en-US" altLang="en-US"/>
          </a:p>
        </p:txBody>
      </p:sp>
    </p:spTree>
    <p:extLst>
      <p:ext uri="{BB962C8B-B14F-4D97-AF65-F5344CB8AC3E}">
        <p14:creationId xmlns:p14="http://schemas.microsoft.com/office/powerpoint/2010/main" val="410820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to 6 members over 21 years of age</a:t>
            </a:r>
          </a:p>
          <a:p>
            <a:r>
              <a:rPr lang="en-US" dirty="0"/>
              <a:t>(1 District and/or Council Member must participate)</a:t>
            </a:r>
          </a:p>
          <a:p>
            <a:endParaRPr lang="en-US" dirty="0"/>
          </a:p>
          <a:p>
            <a:r>
              <a:rPr lang="en-US" dirty="0"/>
              <a:t>Unanimous decision must be reached</a:t>
            </a:r>
          </a:p>
          <a:p>
            <a:endParaRPr lang="en-US" dirty="0"/>
          </a:p>
          <a:p>
            <a:r>
              <a:rPr lang="en-US" dirty="0"/>
              <a:t>If the candidate is not approved then an appeal  process is available</a:t>
            </a:r>
          </a:p>
          <a:p>
            <a:endParaRPr lang="en-US" dirty="0"/>
          </a:p>
          <a:p>
            <a:r>
              <a:rPr lang="en-US" dirty="0"/>
              <a:t>Candidates may not repeat a board of review, an  adverse decision can only be overturned by appeal</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22</a:t>
            </a:fld>
            <a:endParaRPr lang="en-US" altLang="en-US"/>
          </a:p>
        </p:txBody>
      </p:sp>
    </p:spTree>
    <p:extLst>
      <p:ext uri="{BB962C8B-B14F-4D97-AF65-F5344CB8AC3E}">
        <p14:creationId xmlns:p14="http://schemas.microsoft.com/office/powerpoint/2010/main" val="104342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get at least six letters of reference</a:t>
            </a:r>
          </a:p>
          <a:p>
            <a:r>
              <a:rPr lang="en-US" dirty="0"/>
              <a:t>	Your Parents/Guardians</a:t>
            </a:r>
          </a:p>
          <a:p>
            <a:r>
              <a:rPr lang="en-US" dirty="0"/>
              <a:t>	Religious Leader over the age of 21</a:t>
            </a:r>
          </a:p>
          <a:p>
            <a:r>
              <a:rPr lang="en-US" dirty="0"/>
              <a:t>	Educator</a:t>
            </a:r>
          </a:p>
          <a:p>
            <a:r>
              <a:rPr lang="en-US" dirty="0"/>
              <a:t>	Two from Friends</a:t>
            </a:r>
          </a:p>
          <a:p>
            <a:r>
              <a:rPr lang="en-US" dirty="0"/>
              <a:t>	Your Employer  If no employer, you may provide only five letters  of reference.</a:t>
            </a:r>
          </a:p>
          <a:p>
            <a:endParaRPr lang="en-US" dirty="0"/>
          </a:p>
          <a:p>
            <a:r>
              <a:rPr lang="en-US" dirty="0"/>
              <a:t>The letters must match the references listed on  the Application.</a:t>
            </a:r>
          </a:p>
          <a:p>
            <a:r>
              <a:rPr lang="en-US" dirty="0"/>
              <a:t>The letters are sent directly to the Advancement Chair</a:t>
            </a:r>
          </a:p>
          <a:p>
            <a:r>
              <a:rPr lang="en-US" dirty="0"/>
              <a:t>Regular mail or email both OK</a:t>
            </a:r>
          </a:p>
          <a:p>
            <a:r>
              <a:rPr lang="en-US" dirty="0"/>
              <a:t>Ensure you’re are clearly identified as the candidate that the letter is for</a:t>
            </a:r>
          </a:p>
          <a:p>
            <a:endParaRPr lang="en-US" dirty="0"/>
          </a:p>
          <a:p>
            <a:r>
              <a:rPr lang="en-US" dirty="0"/>
              <a:t>If you do not have a religious reference,  you must list your parents on the line for religious reference.</a:t>
            </a:r>
          </a:p>
          <a:p>
            <a:r>
              <a:rPr lang="en-US" dirty="0"/>
              <a:t>Emphasize to them that their letter must address your religious/spiritual beliefs and not just your character in general as the parent reference would</a:t>
            </a:r>
          </a:p>
          <a:p>
            <a:endParaRPr lang="en-US" dirty="0"/>
          </a:p>
          <a:p>
            <a:r>
              <a:rPr lang="en-US" dirty="0"/>
              <a:t>If you are not employed, you need not  provide a letter of reference.</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23</a:t>
            </a:fld>
            <a:endParaRPr lang="en-US" altLang="en-US"/>
          </a:p>
        </p:txBody>
      </p:sp>
    </p:spTree>
    <p:extLst>
      <p:ext uri="{BB962C8B-B14F-4D97-AF65-F5344CB8AC3E}">
        <p14:creationId xmlns:p14="http://schemas.microsoft.com/office/powerpoint/2010/main" val="413215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Attach to your Eagle Scout Award Application  a statement of your ambitions, life purpose,  and a listing of positions held in your  religious institution, school, camp,  community or other organizations during  which you demonstrated leadership skills.</a:t>
            </a:r>
          </a:p>
          <a:p>
            <a:r>
              <a:rPr lang="en-US" dirty="0"/>
              <a:t>Include any honors and awards received  during this service.</a:t>
            </a:r>
          </a:p>
          <a:p>
            <a:endParaRPr lang="en-US" dirty="0"/>
          </a:p>
          <a:p>
            <a:r>
              <a:rPr lang="en-US" i="1" dirty="0"/>
              <a:t>It IS OK to say, “I don’t know for sure yet.” Especially if you are not a senior—but even if you are!  Simply describe what you are thinking TODAY. Tomorrow it may be different.  There is no right or wrong answer.  This is as much to remind YOU of what you have achieved to this point in your life. </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24</a:t>
            </a:fld>
            <a:endParaRPr lang="en-US" altLang="en-US"/>
          </a:p>
        </p:txBody>
      </p:sp>
    </p:spTree>
    <p:extLst>
      <p:ext uri="{BB962C8B-B14F-4D97-AF65-F5344CB8AC3E}">
        <p14:creationId xmlns:p14="http://schemas.microsoft.com/office/powerpoint/2010/main" val="185299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5AA3"/>
                </a:solidFill>
                <a:effectLst/>
                <a:uLnTx/>
                <a:uFillTx/>
                <a:latin typeface="Helvetica"/>
                <a:ea typeface="ヒラギノ角ゴ Pro W3" pitchFamily="-128" charset="-128"/>
              </a:rPr>
              <a:t>The Eagle project, to some, is the most daunting part of completing Eagle.  Because, for all intents and purposes, it is.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5AA3"/>
                </a:solidFill>
                <a:effectLst/>
                <a:uLnTx/>
                <a:uFillTx/>
                <a:latin typeface="Helvetica"/>
                <a:ea typeface="ヒラギノ角ゴ Pro W3" pitchFamily="-128" charset="-128"/>
              </a:rPr>
              <a:t>Effectively, it is no different than running a project in industry</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5AA3"/>
                </a:solidFill>
                <a:effectLst/>
                <a:uLnTx/>
                <a:uFillTx/>
                <a:latin typeface="Helvetica"/>
                <a:ea typeface="ヒラギノ角ゴ Pro W3" pitchFamily="-128" charset="-128"/>
              </a:rPr>
              <a:t>And the review board is like a company’s board of directors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5AA3"/>
                </a:solidFill>
                <a:effectLst/>
                <a:uLnTx/>
                <a:uFillTx/>
                <a:latin typeface="Helvetica"/>
                <a:ea typeface="ヒラギノ角ゴ Pro W3" pitchFamily="-128" charset="-128"/>
              </a:rPr>
              <a:t>You are responsible to</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5AA3"/>
                </a:solidFill>
                <a:effectLst/>
                <a:uLnTx/>
                <a:uFillTx/>
                <a:latin typeface="Helvetica"/>
                <a:ea typeface="ヒラギノ角ゴ Pro W3" pitchFamily="-128" charset="-128"/>
              </a:rPr>
              <a:t>Show what the project scope is and what defines success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5AA3"/>
                </a:solidFill>
                <a:effectLst/>
                <a:uLnTx/>
                <a:uFillTx/>
                <a:latin typeface="Helvetica"/>
                <a:ea typeface="ヒラギノ角ゴ Pro W3" pitchFamily="-128" charset="-128"/>
              </a:rPr>
              <a:t>Show why the project should be done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5AA3"/>
                </a:solidFill>
                <a:effectLst/>
                <a:uLnTx/>
                <a:uFillTx/>
                <a:latin typeface="Helvetica"/>
                <a:ea typeface="ヒラギノ角ゴ Pro W3" pitchFamily="-128" charset="-128"/>
              </a:rPr>
              <a:t>Show what resources the project requires</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People</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Materials</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Money</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5AA3"/>
                </a:solidFill>
                <a:effectLst/>
                <a:uLnTx/>
                <a:uFillTx/>
                <a:latin typeface="Helvetica"/>
                <a:ea typeface="ヒラギノ角ゴ Pro W3" pitchFamily="-128" charset="-128"/>
              </a:rPr>
              <a:t>Keep the people doing the work safe</a:t>
            </a:r>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25</a:t>
            </a:fld>
            <a:endParaRPr lang="en-US" altLang="en-US"/>
          </a:p>
        </p:txBody>
      </p:sp>
    </p:spTree>
    <p:extLst>
      <p:ext uri="{BB962C8B-B14F-4D97-AF65-F5344CB8AC3E}">
        <p14:creationId xmlns:p14="http://schemas.microsoft.com/office/powerpoint/2010/main" val="285794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Life Scout, plan, develop, and  give leadership to others in a service  project helpful	</a:t>
            </a:r>
          </a:p>
          <a:p>
            <a:r>
              <a:rPr lang="en-US" dirty="0"/>
              <a:t>to any religious  institution, school, or your community</a:t>
            </a:r>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26</a:t>
            </a:fld>
            <a:endParaRPr lang="en-US" altLang="en-US"/>
          </a:p>
        </p:txBody>
      </p:sp>
    </p:spTree>
    <p:extLst>
      <p:ext uri="{BB962C8B-B14F-4D97-AF65-F5344CB8AC3E}">
        <p14:creationId xmlns:p14="http://schemas.microsoft.com/office/powerpoint/2010/main" val="136932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only start planning your Eagle Scout Service Project just as soon after achieving  the rank of Life Scout as is practical.</a:t>
            </a:r>
          </a:p>
          <a:p>
            <a:endParaRPr lang="en-US" dirty="0"/>
          </a:p>
          <a:p>
            <a:endParaRPr lang="en-US" dirty="0"/>
          </a:p>
          <a:p>
            <a:r>
              <a:rPr lang="en-US" dirty="0"/>
              <a:t>All work on your Eagle Service Project must  be undertaken while you are a Life Scout  and completed before your eighteenth  birthday.</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27</a:t>
            </a:fld>
            <a:endParaRPr lang="en-US" altLang="en-US"/>
          </a:p>
        </p:txBody>
      </p:sp>
    </p:spTree>
    <p:extLst>
      <p:ext uri="{BB962C8B-B14F-4D97-AF65-F5344CB8AC3E}">
        <p14:creationId xmlns:p14="http://schemas.microsoft.com/office/powerpoint/2010/main" val="184863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may not use his participation in  the service project of another Eagle candidate  to satisfy the Eagle Service Project  requirement.</a:t>
            </a:r>
          </a:p>
          <a:p>
            <a:endParaRPr lang="en-US" dirty="0"/>
          </a:p>
          <a:p>
            <a:r>
              <a:rPr lang="en-US" dirty="0"/>
              <a:t>You may not copy or otherwise share your  responsibilities for planning, developing, or  providing leadership to others.</a:t>
            </a:r>
          </a:p>
          <a:p>
            <a:endParaRPr lang="en-US" dirty="0"/>
          </a:p>
          <a:p>
            <a:r>
              <a:rPr lang="en-US" dirty="0"/>
              <a:t>It’s all about showing LEADERSHIP.</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28</a:t>
            </a:fld>
            <a:endParaRPr lang="en-US" altLang="en-US"/>
          </a:p>
        </p:txBody>
      </p:sp>
    </p:spTree>
    <p:extLst>
      <p:ext uri="{BB962C8B-B14F-4D97-AF65-F5344CB8AC3E}">
        <p14:creationId xmlns:p14="http://schemas.microsoft.com/office/powerpoint/2010/main" val="143020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Approvals by the Beneficiary, your Unit  Leader, Unit Committee, and District  Representative MUST be obtained IN  WRITING before you begin.</a:t>
            </a:r>
          </a:p>
          <a:p>
            <a:endParaRPr lang="en-US" dirty="0"/>
          </a:p>
          <a:p>
            <a:r>
              <a:rPr lang="en-US" dirty="0"/>
              <a:t>The Project may not involve council or BSA  properties, may not be performed for a  business, may not be of a commercial  nature, may not be routine labor or  maintenance, and may not be for the  benefit of an individual.</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29</a:t>
            </a:fld>
            <a:endParaRPr lang="en-US" altLang="en-US"/>
          </a:p>
        </p:txBody>
      </p:sp>
    </p:spTree>
    <p:extLst>
      <p:ext uri="{BB962C8B-B14F-4D97-AF65-F5344CB8AC3E}">
        <p14:creationId xmlns:p14="http://schemas.microsoft.com/office/powerpoint/2010/main" val="169443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place to start is here:  A life to Eagle Seminar</a:t>
            </a:r>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6</a:t>
            </a:fld>
            <a:endParaRPr lang="en-US" altLang="en-US"/>
          </a:p>
        </p:txBody>
      </p:sp>
    </p:spTree>
    <p:extLst>
      <p:ext uri="{BB962C8B-B14F-4D97-AF65-F5344CB8AC3E}">
        <p14:creationId xmlns:p14="http://schemas.microsoft.com/office/powerpoint/2010/main" val="374243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a project that conforms to the wishes and regulations of those for whom the project is undertaken.</a:t>
            </a:r>
          </a:p>
          <a:p>
            <a:endParaRPr lang="en-US" dirty="0"/>
          </a:p>
          <a:p>
            <a:r>
              <a:rPr lang="en-US" dirty="0"/>
              <a:t>Must be where the Eagle Scout demonstrates leadership  skills learned in Scouting.</a:t>
            </a:r>
          </a:p>
          <a:p>
            <a:endParaRPr lang="en-US" dirty="0"/>
          </a:p>
          <a:p>
            <a:r>
              <a:rPr lang="en-US" dirty="0"/>
              <a:t>Be done outside the sphere of Scouting (not a normal Troop function but still follows BSA Guide to Safe Scouting).</a:t>
            </a:r>
          </a:p>
          <a:p>
            <a:endParaRPr lang="en-US" dirty="0"/>
          </a:p>
          <a:p>
            <a:r>
              <a:rPr lang="en-US" dirty="0"/>
              <a:t>The Scout must plan the work, organize the personnel  needed, and direct the project to completion.</a:t>
            </a:r>
          </a:p>
          <a:p>
            <a:endParaRPr lang="en-US" dirty="0"/>
          </a:p>
          <a:p>
            <a:r>
              <a:rPr lang="en-US" dirty="0"/>
              <a:t>Routine labor, a job normally rendered should not be considered.</a:t>
            </a:r>
          </a:p>
          <a:p>
            <a:endParaRPr lang="en-US" dirty="0"/>
          </a:p>
          <a:p>
            <a:r>
              <a:rPr lang="en-US" dirty="0"/>
              <a:t>There is NO minimum or maximum number of volunteers or  hours of work needed to carry out your Eagle Leadership  Project.</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30</a:t>
            </a:fld>
            <a:endParaRPr lang="en-US" altLang="en-US"/>
          </a:p>
        </p:txBody>
      </p:sp>
    </p:spTree>
    <p:extLst>
      <p:ext uri="{BB962C8B-B14F-4D97-AF65-F5344CB8AC3E}">
        <p14:creationId xmlns:p14="http://schemas.microsoft.com/office/powerpoint/2010/main" val="121535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Proposal must be completed  and approved by the District Eagle Board  BEFORE work is begun.</a:t>
            </a:r>
          </a:p>
          <a:p>
            <a:endParaRPr lang="en-US" dirty="0"/>
          </a:p>
          <a:p>
            <a:r>
              <a:rPr lang="en-US" dirty="0"/>
              <a:t>The Project Final Plan may incorporate any  suggestions made by the District Eagle  Board and/or Project Coach</a:t>
            </a:r>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31</a:t>
            </a:fld>
            <a:endParaRPr lang="en-US" altLang="en-US"/>
          </a:p>
        </p:txBody>
      </p:sp>
    </p:spTree>
    <p:extLst>
      <p:ext uri="{BB962C8B-B14F-4D97-AF65-F5344CB8AC3E}">
        <p14:creationId xmlns:p14="http://schemas.microsoft.com/office/powerpoint/2010/main" val="49390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52069" lvl="0" indent="-342900" algn="l" defTabSz="914400" rtl="0" eaLnBrk="1" fontAlgn="base" latinLnBrk="0" hangingPunct="1">
              <a:lnSpc>
                <a:spcPct val="100000"/>
              </a:lnSpc>
              <a:spcBef>
                <a:spcPts val="100"/>
              </a:spcBef>
              <a:spcAft>
                <a:spcPct val="0"/>
              </a:spcAft>
              <a:buClrTx/>
              <a:buSzTx/>
              <a:buFont typeface="Wingdings"/>
              <a:buChar char=""/>
              <a:tabLst>
                <a:tab pos="355600" algn="l"/>
              </a:tabLst>
              <a:defRPr/>
            </a:pPr>
            <a:r>
              <a:rPr kumimoji="0" lang="en-US" sz="2400" b="0" i="0" u="none" strike="noStrike" kern="1200" cap="none" spc="140" normalizeH="0" baseline="0" noProof="0" dirty="0">
                <a:ln>
                  <a:noFill/>
                </a:ln>
                <a:solidFill>
                  <a:prstClr val="black"/>
                </a:solidFill>
                <a:effectLst/>
                <a:uLnTx/>
                <a:uFillTx/>
                <a:latin typeface="Cambria"/>
                <a:ea typeface="MS PGothic" panose="020B0600070205080204" pitchFamily="34" charset="-128"/>
                <a:cs typeface="Cambria"/>
              </a:rPr>
              <a:t>Determine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what </a:t>
            </a:r>
            <a:r>
              <a:rPr kumimoji="0" lang="en-US" sz="2400" b="0" i="0" u="none" strike="noStrike" kern="1200" cap="none" spc="175" normalizeH="0" baseline="0" noProof="0" dirty="0">
                <a:ln>
                  <a:noFill/>
                </a:ln>
                <a:solidFill>
                  <a:prstClr val="black"/>
                </a:solidFill>
                <a:effectLst/>
                <a:uLnTx/>
                <a:uFillTx/>
                <a:latin typeface="Cambria"/>
                <a:ea typeface="MS PGothic" panose="020B0600070205080204" pitchFamily="34" charset="-128"/>
                <a:cs typeface="Cambria"/>
              </a:rPr>
              <a:t>kinds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140" normalizeH="0" baseline="0" noProof="0" dirty="0">
                <a:ln>
                  <a:noFill/>
                </a:ln>
                <a:solidFill>
                  <a:prstClr val="black"/>
                </a:solidFill>
                <a:effectLst/>
                <a:uLnTx/>
                <a:uFillTx/>
                <a:latin typeface="Cambria"/>
                <a:ea typeface="MS PGothic" panose="020B0600070205080204" pitchFamily="34" charset="-128"/>
                <a:cs typeface="Cambria"/>
              </a:rPr>
              <a:t>quantities </a:t>
            </a:r>
            <a:r>
              <a:rPr kumimoji="0" lang="en-US" sz="2400" b="0" i="0" u="none" strike="noStrike" kern="1200" cap="none" spc="50" normalizeH="0" baseline="0" noProof="0" dirty="0">
                <a:ln>
                  <a:noFill/>
                </a:ln>
                <a:solidFill>
                  <a:prstClr val="black"/>
                </a:solidFill>
                <a:effectLst/>
                <a:uLnTx/>
                <a:uFillTx/>
                <a:latin typeface="Cambria"/>
                <a:ea typeface="MS PGothic" panose="020B0600070205080204" pitchFamily="34" charset="-128"/>
                <a:cs typeface="Cambria"/>
              </a:rPr>
              <a:t>of </a:t>
            </a:r>
            <a:r>
              <a:rPr kumimoji="0" lang="en-US" sz="2400" b="0" i="0" u="none" strike="noStrike" kern="1200" cap="none" spc="140" normalizeH="0" baseline="0" noProof="0" dirty="0">
                <a:ln>
                  <a:noFill/>
                </a:ln>
                <a:solidFill>
                  <a:prstClr val="black"/>
                </a:solidFill>
                <a:effectLst/>
                <a:uLnTx/>
                <a:uFillTx/>
                <a:latin typeface="Cambria"/>
                <a:ea typeface="MS PGothic" panose="020B0600070205080204" pitchFamily="34" charset="-128"/>
                <a:cs typeface="Cambria"/>
              </a:rPr>
              <a:t>materials  </a:t>
            </a:r>
            <a:r>
              <a:rPr kumimoji="0" lang="en-US" sz="2400" b="0" i="0" u="none" strike="noStrike" kern="1200" cap="none" spc="165" normalizeH="0" baseline="0" noProof="0" dirty="0">
                <a:ln>
                  <a:noFill/>
                </a:ln>
                <a:solidFill>
                  <a:prstClr val="black"/>
                </a:solidFill>
                <a:effectLst/>
                <a:uLnTx/>
                <a:uFillTx/>
                <a:latin typeface="Cambria"/>
                <a:ea typeface="MS PGothic" panose="020B0600070205080204" pitchFamily="34" charset="-128"/>
                <a:cs typeface="Cambria"/>
              </a:rPr>
              <a:t>and/or </a:t>
            </a:r>
            <a:r>
              <a:rPr kumimoji="0" lang="en-US" sz="2400" b="0" i="0" u="none" strike="noStrike" kern="1200" cap="none" spc="155" normalizeH="0" baseline="0" noProof="0" dirty="0">
                <a:ln>
                  <a:noFill/>
                </a:ln>
                <a:solidFill>
                  <a:prstClr val="black"/>
                </a:solidFill>
                <a:effectLst/>
                <a:uLnTx/>
                <a:uFillTx/>
                <a:latin typeface="Cambria"/>
                <a:ea typeface="MS PGothic" panose="020B0600070205080204" pitchFamily="34" charset="-128"/>
                <a:cs typeface="Cambria"/>
              </a:rPr>
              <a:t>supplies </a:t>
            </a:r>
            <a:r>
              <a:rPr kumimoji="0" lang="en-US" sz="24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are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needed,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evaluate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their </a:t>
            </a:r>
            <a:r>
              <a:rPr kumimoji="0" lang="en-US" sz="2400" b="0" i="0" u="none" strike="noStrike" kern="1200" cap="none" spc="155" normalizeH="0" baseline="0" noProof="0" dirty="0">
                <a:ln>
                  <a:noFill/>
                </a:ln>
                <a:solidFill>
                  <a:prstClr val="black"/>
                </a:solidFill>
                <a:effectLst/>
                <a:uLnTx/>
                <a:uFillTx/>
                <a:latin typeface="Cambria"/>
                <a:ea typeface="MS PGothic" panose="020B0600070205080204" pitchFamily="34" charset="-128"/>
                <a:cs typeface="Cambria"/>
              </a:rPr>
              <a:t>costs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110" normalizeH="0" baseline="0" noProof="0" dirty="0">
                <a:ln>
                  <a:noFill/>
                </a:ln>
                <a:solidFill>
                  <a:prstClr val="black"/>
                </a:solidFill>
                <a:effectLst/>
                <a:uLnTx/>
                <a:uFillTx/>
                <a:latin typeface="Cambria"/>
                <a:ea typeface="MS PGothic" panose="020B0600070205080204" pitchFamily="34" charset="-128"/>
                <a:cs typeface="Cambria"/>
              </a:rPr>
              <a:t>how </a:t>
            </a:r>
            <a:r>
              <a:rPr kumimoji="0" lang="en-US" sz="2400" b="0" i="0" u="none" strike="noStrike" kern="1200" cap="none" spc="130" normalizeH="0" baseline="0" noProof="0" dirty="0">
                <a:ln>
                  <a:noFill/>
                </a:ln>
                <a:solidFill>
                  <a:prstClr val="black"/>
                </a:solidFill>
                <a:effectLst/>
                <a:uLnTx/>
                <a:uFillTx/>
                <a:latin typeface="Cambria"/>
                <a:ea typeface="MS PGothic" panose="020B0600070205080204" pitchFamily="34" charset="-128"/>
                <a:cs typeface="Cambria"/>
              </a:rPr>
              <a:t>they </a:t>
            </a:r>
            <a:r>
              <a:rPr kumimoji="0" lang="en-US" sz="2400" b="0" i="0" u="none" strike="noStrike" kern="1200" cap="none" spc="50" normalizeH="0" baseline="0" noProof="0" dirty="0">
                <a:ln>
                  <a:noFill/>
                </a:ln>
                <a:solidFill>
                  <a:prstClr val="black"/>
                </a:solidFill>
                <a:effectLst/>
                <a:uLnTx/>
                <a:uFillTx/>
                <a:latin typeface="Cambria"/>
                <a:ea typeface="MS PGothic" panose="020B0600070205080204" pitchFamily="34" charset="-128"/>
                <a:cs typeface="Cambria"/>
              </a:rPr>
              <a:t>will </a:t>
            </a:r>
            <a:r>
              <a:rPr kumimoji="0" lang="en-US" sz="2400" b="0" i="0" u="none" strike="noStrike" kern="1200" cap="none" spc="120" normalizeH="0" baseline="0" noProof="0" dirty="0">
                <a:ln>
                  <a:noFill/>
                </a:ln>
                <a:solidFill>
                  <a:prstClr val="black"/>
                </a:solidFill>
                <a:effectLst/>
                <a:uLnTx/>
                <a:uFillTx/>
                <a:latin typeface="Cambria"/>
                <a:ea typeface="MS PGothic" panose="020B0600070205080204" pitchFamily="34" charset="-128"/>
                <a:cs typeface="Cambria"/>
              </a:rPr>
              <a:t>be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acquired</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0" marR="0" lvl="0" indent="0" algn="l" defTabSz="914400" rtl="0" eaLnBrk="1" fontAlgn="base" latinLnBrk="0" hangingPunct="1">
              <a:lnSpc>
                <a:spcPct val="100000"/>
              </a:lnSpc>
              <a:spcBef>
                <a:spcPts val="10"/>
              </a:spcBef>
              <a:spcAft>
                <a:spcPct val="0"/>
              </a:spcAft>
              <a:buClrTx/>
              <a:buSzTx/>
              <a:buFont typeface="Wingdings"/>
              <a:buChar char=""/>
              <a:tabLst/>
              <a:defRPr/>
            </a:pPr>
            <a:endParaRPr kumimoji="0" lang="en-US" sz="35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0" lvl="0" indent="-342900" algn="l" defTabSz="914400" rtl="0" eaLnBrk="1" fontAlgn="base" latinLnBrk="0" hangingPunct="1">
              <a:lnSpc>
                <a:spcPct val="100000"/>
              </a:lnSpc>
              <a:spcBef>
                <a:spcPct val="0"/>
              </a:spcBef>
              <a:spcAft>
                <a:spcPct val="0"/>
              </a:spcAft>
              <a:buClrTx/>
              <a:buSzTx/>
              <a:buFont typeface="Wingdings"/>
              <a:buChar char=""/>
              <a:tabLst>
                <a:tab pos="355600" algn="l"/>
              </a:tabLst>
              <a:defRPr/>
            </a:pPr>
            <a:r>
              <a:rPr kumimoji="0" lang="en-US" sz="2400" b="0" i="0" u="none" strike="noStrike" kern="1200" cap="none" spc="125" normalizeH="0" baseline="0" noProof="0" dirty="0">
                <a:ln>
                  <a:noFill/>
                </a:ln>
                <a:solidFill>
                  <a:prstClr val="black"/>
                </a:solidFill>
                <a:effectLst/>
                <a:uLnTx/>
                <a:uFillTx/>
                <a:latin typeface="Cambria"/>
                <a:ea typeface="MS PGothic" panose="020B0600070205080204" pitchFamily="34" charset="-128"/>
                <a:cs typeface="Cambria"/>
              </a:rPr>
              <a:t>Keep </a:t>
            </a:r>
            <a:r>
              <a:rPr kumimoji="0" lang="en-US" sz="2400" b="0" i="0" u="none" strike="noStrike" kern="1200" cap="none" spc="165" normalizeH="0" baseline="0" noProof="0" dirty="0">
                <a:ln>
                  <a:noFill/>
                </a:ln>
                <a:solidFill>
                  <a:prstClr val="black"/>
                </a:solidFill>
                <a:effectLst/>
                <a:uLnTx/>
                <a:uFillTx/>
                <a:latin typeface="Cambria"/>
                <a:ea typeface="MS PGothic" panose="020B0600070205080204" pitchFamily="34" charset="-128"/>
                <a:cs typeface="Cambria"/>
              </a:rPr>
              <a:t>accurate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inventory </a:t>
            </a:r>
            <a:r>
              <a:rPr kumimoji="0" lang="en-US" sz="24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records </a:t>
            </a:r>
            <a:r>
              <a:rPr kumimoji="0" lang="en-US" sz="2400" b="0" i="0" u="none" strike="noStrike" kern="1200" cap="none" spc="204"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220" normalizeH="0" baseline="0" noProof="0" dirty="0">
                <a:ln>
                  <a:noFill/>
                </a:ln>
                <a:solidFill>
                  <a:prstClr val="black"/>
                </a:solidFill>
                <a:effectLst/>
                <a:uLnTx/>
                <a:uFillTx/>
                <a:latin typeface="Cambria"/>
                <a:ea typeface="MS PGothic" panose="020B0600070205080204" pitchFamily="34" charset="-128"/>
                <a:cs typeface="Cambria"/>
              </a:rPr>
              <a:t>a </a:t>
            </a:r>
            <a:r>
              <a:rPr kumimoji="0" lang="en-US" sz="2400" b="0" i="0" u="none" strike="noStrike" kern="1200" cap="none" spc="80" normalizeH="0" baseline="0" noProof="0" dirty="0">
                <a:ln>
                  <a:noFill/>
                </a:ln>
                <a:solidFill>
                  <a:prstClr val="black"/>
                </a:solidFill>
                <a:effectLst/>
                <a:uLnTx/>
                <a:uFillTx/>
                <a:latin typeface="Cambria"/>
                <a:ea typeface="MS PGothic" panose="020B0600070205080204" pitchFamily="34" charset="-128"/>
                <a:cs typeface="Cambria"/>
              </a:rPr>
              <a:t>log </a:t>
            </a:r>
            <a:r>
              <a:rPr kumimoji="0" lang="en-US" sz="2400" b="0" i="0" u="none" strike="noStrike" kern="1200" cap="none" spc="50" normalizeH="0" baseline="0" noProof="0" dirty="0">
                <a:ln>
                  <a:noFill/>
                </a:ln>
                <a:solidFill>
                  <a:prstClr val="black"/>
                </a:solidFill>
                <a:effectLst/>
                <a:uLnTx/>
                <a:uFillTx/>
                <a:latin typeface="Cambria"/>
                <a:ea typeface="MS PGothic" panose="020B0600070205080204" pitchFamily="34" charset="-128"/>
                <a:cs typeface="Cambria"/>
              </a:rPr>
              <a:t>of</a:t>
            </a:r>
            <a:r>
              <a:rPr kumimoji="0" lang="en-US" sz="2400" b="0" i="0" u="none" strike="noStrike" kern="1200" cap="none" spc="254"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90" normalizeH="0" baseline="0" noProof="0" dirty="0">
                <a:ln>
                  <a:noFill/>
                </a:ln>
                <a:solidFill>
                  <a:prstClr val="black"/>
                </a:solidFill>
                <a:effectLst/>
                <a:uLnTx/>
                <a:uFillTx/>
                <a:latin typeface="Cambria"/>
                <a:ea typeface="MS PGothic" panose="020B0600070205080204" pitchFamily="34" charset="-128"/>
                <a:cs typeface="Cambria"/>
              </a:rPr>
              <a:t>work</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35560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activities</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0" marR="0" lvl="0" indent="0" algn="l" defTabSz="914400" rtl="0" eaLnBrk="1" fontAlgn="base" latinLnBrk="0" hangingPunct="1">
              <a:lnSpc>
                <a:spcPct val="100000"/>
              </a:lnSpc>
              <a:spcBef>
                <a:spcPts val="10"/>
              </a:spcBef>
              <a:spcAft>
                <a:spcPct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57150" lvl="0" indent="-342900" algn="l" defTabSz="914400" rtl="0" eaLnBrk="1" fontAlgn="base" latinLnBrk="0" hangingPunct="1">
              <a:lnSpc>
                <a:spcPct val="100000"/>
              </a:lnSpc>
              <a:spcBef>
                <a:spcPct val="0"/>
              </a:spcBef>
              <a:spcAft>
                <a:spcPct val="0"/>
              </a:spcAft>
              <a:buClrTx/>
              <a:buSzTx/>
              <a:buFont typeface="Wingdings"/>
              <a:buChar char=""/>
              <a:tabLst>
                <a:tab pos="355600" algn="l"/>
              </a:tabLst>
              <a:defRPr/>
            </a:pPr>
            <a:r>
              <a:rPr kumimoji="0" lang="en-US" sz="2400" b="0" i="0" u="none" strike="noStrike" kern="1200" cap="none" spc="185" normalizeH="0" baseline="0" noProof="0" dirty="0">
                <a:ln>
                  <a:noFill/>
                </a:ln>
                <a:solidFill>
                  <a:prstClr val="black"/>
                </a:solidFill>
                <a:effectLst/>
                <a:uLnTx/>
                <a:uFillTx/>
                <a:latin typeface="Cambria"/>
                <a:ea typeface="MS PGothic" panose="020B0600070205080204" pitchFamily="34" charset="-128"/>
                <a:cs typeface="Cambria"/>
              </a:rPr>
              <a:t>Manage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the </a:t>
            </a:r>
            <a:r>
              <a:rPr kumimoji="0" lang="en-US" sz="2400" b="0" i="0" u="none" strike="noStrike" kern="1200" cap="none" spc="140" normalizeH="0" baseline="0" noProof="0" dirty="0">
                <a:ln>
                  <a:noFill/>
                </a:ln>
                <a:solidFill>
                  <a:prstClr val="black"/>
                </a:solidFill>
                <a:effectLst/>
                <a:uLnTx/>
                <a:uFillTx/>
                <a:latin typeface="Cambria"/>
                <a:ea typeface="MS PGothic" panose="020B0600070205080204" pitchFamily="34" charset="-128"/>
                <a:cs typeface="Cambria"/>
              </a:rPr>
              <a:t>resources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125" normalizeH="0" baseline="0" noProof="0" dirty="0">
                <a:ln>
                  <a:noFill/>
                </a:ln>
                <a:solidFill>
                  <a:prstClr val="black"/>
                </a:solidFill>
                <a:effectLst/>
                <a:uLnTx/>
                <a:uFillTx/>
                <a:latin typeface="Cambria"/>
                <a:ea typeface="MS PGothic" panose="020B0600070205080204" pitchFamily="34" charset="-128"/>
                <a:cs typeface="Cambria"/>
              </a:rPr>
              <a:t>purposefully </a:t>
            </a:r>
            <a:r>
              <a:rPr kumimoji="0" lang="en-US" sz="2400" b="0" i="0" u="none" strike="noStrike" kern="1200" cap="none" spc="100" normalizeH="0" baseline="0" noProof="0" dirty="0">
                <a:ln>
                  <a:noFill/>
                </a:ln>
                <a:solidFill>
                  <a:prstClr val="black"/>
                </a:solidFill>
                <a:effectLst/>
                <a:uLnTx/>
                <a:uFillTx/>
                <a:latin typeface="Cambria"/>
                <a:ea typeface="MS PGothic" panose="020B0600070205080204" pitchFamily="34" charset="-128"/>
                <a:cs typeface="Cambria"/>
              </a:rPr>
              <a:t>direct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the  </a:t>
            </a:r>
            <a:r>
              <a:rPr kumimoji="0" lang="en-US" sz="2400" b="0" i="0" u="none" strike="noStrike" kern="1200" cap="none" spc="100" normalizeH="0" baseline="0" noProof="0" dirty="0">
                <a:ln>
                  <a:noFill/>
                </a:ln>
                <a:solidFill>
                  <a:prstClr val="black"/>
                </a:solidFill>
                <a:effectLst/>
                <a:uLnTx/>
                <a:uFillTx/>
                <a:latin typeface="Cambria"/>
                <a:ea typeface="MS PGothic" panose="020B0600070205080204" pitchFamily="34" charset="-128"/>
                <a:cs typeface="Cambria"/>
              </a:rPr>
              <a:t>project </a:t>
            </a:r>
            <a:r>
              <a:rPr kumimoji="0" lang="en-US" sz="2400" b="0" i="0" u="none" strike="noStrike" kern="1200" cap="none" spc="85" normalizeH="0" baseline="0" noProof="0" dirty="0">
                <a:ln>
                  <a:noFill/>
                </a:ln>
                <a:solidFill>
                  <a:prstClr val="black"/>
                </a:solidFill>
                <a:effectLst/>
                <a:uLnTx/>
                <a:uFillTx/>
                <a:latin typeface="Cambria"/>
                <a:ea typeface="MS PGothic" panose="020B0600070205080204" pitchFamily="34" charset="-128"/>
                <a:cs typeface="Cambria"/>
              </a:rPr>
              <a:t>to </a:t>
            </a:r>
            <a:r>
              <a:rPr kumimoji="0" lang="en-US" sz="2400" b="0" i="0" u="none" strike="noStrike" kern="1200" cap="none" spc="120" normalizeH="0" baseline="0" noProof="0" dirty="0">
                <a:ln>
                  <a:noFill/>
                </a:ln>
                <a:solidFill>
                  <a:prstClr val="black"/>
                </a:solidFill>
                <a:effectLst/>
                <a:uLnTx/>
                <a:uFillTx/>
                <a:latin typeface="Cambria"/>
                <a:ea typeface="MS PGothic" panose="020B0600070205080204" pitchFamily="34" charset="-128"/>
                <a:cs typeface="Cambria"/>
              </a:rPr>
              <a:t>its</a:t>
            </a:r>
            <a:r>
              <a:rPr kumimoji="0" lang="en-US" sz="2400" b="0" i="0" u="none" strike="noStrike" kern="1200" cap="none" spc="535"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25" normalizeH="0" baseline="0" noProof="0" dirty="0">
                <a:ln>
                  <a:noFill/>
                </a:ln>
                <a:solidFill>
                  <a:prstClr val="black"/>
                </a:solidFill>
                <a:effectLst/>
                <a:uLnTx/>
                <a:uFillTx/>
                <a:latin typeface="Cambria"/>
                <a:ea typeface="MS PGothic" panose="020B0600070205080204" pitchFamily="34" charset="-128"/>
                <a:cs typeface="Cambria"/>
              </a:rPr>
              <a:t>completion</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32</a:t>
            </a:fld>
            <a:endParaRPr lang="en-US" altLang="en-US"/>
          </a:p>
        </p:txBody>
      </p:sp>
    </p:spTree>
    <p:extLst>
      <p:ext uri="{BB962C8B-B14F-4D97-AF65-F5344CB8AC3E}">
        <p14:creationId xmlns:p14="http://schemas.microsoft.com/office/powerpoint/2010/main" val="368050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marR="5080" lvl="0" indent="-342900" algn="just" defTabSz="914400" rtl="0" eaLnBrk="1" fontAlgn="base" latinLnBrk="0" hangingPunct="1">
              <a:lnSpc>
                <a:spcPct val="100000"/>
              </a:lnSpc>
              <a:spcBef>
                <a:spcPts val="100"/>
              </a:spcBef>
              <a:spcAft>
                <a:spcPct val="0"/>
              </a:spcAft>
              <a:buClrTx/>
              <a:buSzTx/>
              <a:buFont typeface="Wingdings"/>
              <a:buChar char=""/>
              <a:tabLst>
                <a:tab pos="355600" algn="l"/>
              </a:tabLst>
              <a:defRPr/>
            </a:pP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A </a:t>
            </a:r>
            <a:r>
              <a:rPr kumimoji="0" lang="en-US" sz="2400" b="0" i="0" u="none" strike="noStrike" kern="1200" cap="none" spc="95" normalizeH="0" baseline="0" noProof="0" dirty="0">
                <a:ln>
                  <a:noFill/>
                </a:ln>
                <a:solidFill>
                  <a:prstClr val="black"/>
                </a:solidFill>
                <a:effectLst/>
                <a:uLnTx/>
                <a:uFillTx/>
                <a:latin typeface="Cambria"/>
                <a:ea typeface="MS PGothic" panose="020B0600070205080204" pitchFamily="34" charset="-128"/>
                <a:cs typeface="Cambria"/>
              </a:rPr>
              <a:t>registered </a:t>
            </a:r>
            <a:r>
              <a:rPr kumimoji="0" lang="en-US" sz="2400" b="0" i="0" u="none" strike="noStrike" kern="1200" cap="none" spc="204" normalizeH="0" baseline="0" noProof="0" dirty="0">
                <a:ln>
                  <a:noFill/>
                </a:ln>
                <a:solidFill>
                  <a:prstClr val="black"/>
                </a:solidFill>
                <a:effectLst/>
                <a:uLnTx/>
                <a:uFillTx/>
                <a:latin typeface="Cambria"/>
                <a:ea typeface="MS PGothic" panose="020B0600070205080204" pitchFamily="34" charset="-128"/>
                <a:cs typeface="Cambria"/>
              </a:rPr>
              <a:t>Scout </a:t>
            </a:r>
            <a:r>
              <a:rPr kumimoji="0" lang="en-US" sz="2400" b="0" i="0" u="none" strike="noStrike" kern="1200" cap="none" spc="120" normalizeH="0" baseline="0" noProof="0" dirty="0">
                <a:ln>
                  <a:noFill/>
                </a:ln>
                <a:solidFill>
                  <a:prstClr val="black"/>
                </a:solidFill>
                <a:effectLst/>
                <a:uLnTx/>
                <a:uFillTx/>
                <a:latin typeface="Cambria"/>
                <a:ea typeface="MS PGothic" panose="020B0600070205080204" pitchFamily="34" charset="-128"/>
                <a:cs typeface="Cambria"/>
              </a:rPr>
              <a:t>Leader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from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the </a:t>
            </a:r>
            <a:r>
              <a:rPr kumimoji="0" lang="en-US" sz="2400" b="0" i="0" u="none" strike="noStrike" kern="1200" cap="none" spc="170" normalizeH="0" baseline="0" noProof="0" dirty="0">
                <a:ln>
                  <a:noFill/>
                </a:ln>
                <a:solidFill>
                  <a:prstClr val="black"/>
                </a:solidFill>
                <a:effectLst/>
                <a:uLnTx/>
                <a:uFillTx/>
                <a:latin typeface="Cambria"/>
                <a:ea typeface="MS PGothic" panose="020B0600070205080204" pitchFamily="34" charset="-128"/>
                <a:cs typeface="Cambria"/>
              </a:rPr>
              <a:t>council, </a:t>
            </a:r>
            <a:r>
              <a:rPr kumimoji="0" lang="en-US" sz="2400" b="0" i="0" u="none" strike="noStrike" kern="1200" cap="none" spc="125" normalizeH="0" baseline="0" noProof="0" dirty="0">
                <a:ln>
                  <a:noFill/>
                </a:ln>
                <a:solidFill>
                  <a:prstClr val="black"/>
                </a:solidFill>
                <a:effectLst/>
                <a:uLnTx/>
                <a:uFillTx/>
                <a:latin typeface="Cambria"/>
                <a:ea typeface="MS PGothic" panose="020B0600070205080204" pitchFamily="34" charset="-128"/>
                <a:cs typeface="Cambria"/>
              </a:rPr>
              <a:t>district,  </a:t>
            </a:r>
            <a:r>
              <a:rPr kumimoji="0" lang="en-US" sz="2400" b="0" i="0" u="none" strike="noStrike" kern="1200" cap="none" spc="60" normalizeH="0" baseline="0" noProof="0" dirty="0">
                <a:ln>
                  <a:noFill/>
                </a:ln>
                <a:solidFill>
                  <a:prstClr val="black"/>
                </a:solidFill>
                <a:effectLst/>
                <a:uLnTx/>
                <a:uFillTx/>
                <a:latin typeface="Cambria"/>
                <a:ea typeface="MS PGothic" panose="020B0600070205080204" pitchFamily="34" charset="-128"/>
                <a:cs typeface="Cambria"/>
              </a:rPr>
              <a:t>or </a:t>
            </a:r>
            <a:r>
              <a:rPr kumimoji="0" lang="en-US" sz="2400" b="0" i="0" u="none" strike="noStrike" kern="1200" cap="none" spc="170" normalizeH="0" baseline="0" noProof="0" dirty="0">
                <a:ln>
                  <a:noFill/>
                </a:ln>
                <a:solidFill>
                  <a:prstClr val="black"/>
                </a:solidFill>
                <a:effectLst/>
                <a:uLnTx/>
                <a:uFillTx/>
                <a:latin typeface="Cambria"/>
                <a:ea typeface="MS PGothic" panose="020B0600070205080204" pitchFamily="34" charset="-128"/>
                <a:cs typeface="Cambria"/>
              </a:rPr>
              <a:t>unit </a:t>
            </a:r>
            <a:r>
              <a:rPr kumimoji="0" lang="en-US" sz="2400" b="0" i="0" u="none" strike="noStrike" kern="1200" cap="none" spc="65" normalizeH="0" baseline="0" noProof="0" dirty="0">
                <a:ln>
                  <a:noFill/>
                </a:ln>
                <a:solidFill>
                  <a:prstClr val="black"/>
                </a:solidFill>
                <a:effectLst/>
                <a:uLnTx/>
                <a:uFillTx/>
                <a:latin typeface="Cambria"/>
                <a:ea typeface="MS PGothic" panose="020B0600070205080204" pitchFamily="34" charset="-128"/>
                <a:cs typeface="Cambria"/>
              </a:rPr>
              <a:t>level </a:t>
            </a:r>
            <a:r>
              <a:rPr kumimoji="0" lang="en-US" sz="2400" b="0" i="0" u="none" strike="noStrike" kern="1200" cap="none" spc="110" normalizeH="0" baseline="0" noProof="0" dirty="0">
                <a:ln>
                  <a:noFill/>
                </a:ln>
                <a:solidFill>
                  <a:prstClr val="black"/>
                </a:solidFill>
                <a:effectLst/>
                <a:uLnTx/>
                <a:uFillTx/>
                <a:latin typeface="Cambria"/>
                <a:ea typeface="MS PGothic" panose="020B0600070205080204" pitchFamily="34" charset="-128"/>
                <a:cs typeface="Cambria"/>
              </a:rPr>
              <a:t>who </a:t>
            </a:r>
            <a:r>
              <a:rPr kumimoji="0" lang="en-US" sz="2400" b="0" i="0" u="none" strike="noStrike" kern="1200" cap="none" spc="130" normalizeH="0" baseline="0" noProof="0" dirty="0">
                <a:ln>
                  <a:noFill/>
                </a:ln>
                <a:solidFill>
                  <a:prstClr val="black"/>
                </a:solidFill>
                <a:effectLst/>
                <a:uLnTx/>
                <a:uFillTx/>
                <a:latin typeface="Cambria"/>
                <a:ea typeface="MS PGothic" panose="020B0600070205080204" pitchFamily="34" charset="-128"/>
                <a:cs typeface="Cambria"/>
              </a:rPr>
              <a:t>is </a:t>
            </a:r>
            <a:r>
              <a:rPr kumimoji="0" lang="en-US" sz="24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knowledgeable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experienced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with </a:t>
            </a:r>
            <a:r>
              <a:rPr kumimoji="0" lang="en-US" sz="2400" b="0" i="0" u="none" strike="noStrike" kern="1200" cap="none" spc="100" normalizeH="0" baseline="0" noProof="0" dirty="0">
                <a:ln>
                  <a:noFill/>
                </a:ln>
                <a:solidFill>
                  <a:prstClr val="black"/>
                </a:solidFill>
                <a:effectLst/>
                <a:uLnTx/>
                <a:uFillTx/>
                <a:latin typeface="Cambria"/>
                <a:ea typeface="MS PGothic" panose="020B0600070205080204" pitchFamily="34" charset="-128"/>
                <a:cs typeface="Cambria"/>
              </a:rPr>
              <a:t>project</a:t>
            </a:r>
            <a:r>
              <a:rPr kumimoji="0" lang="en-US" sz="2400" b="0" i="0" u="none" strike="noStrike" kern="1200" cap="none" spc="375"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40" normalizeH="0" baseline="0" noProof="0" dirty="0">
                <a:ln>
                  <a:noFill/>
                </a:ln>
                <a:solidFill>
                  <a:prstClr val="black"/>
                </a:solidFill>
                <a:effectLst/>
                <a:uLnTx/>
                <a:uFillTx/>
                <a:latin typeface="Cambria"/>
                <a:ea typeface="MS PGothic" panose="020B0600070205080204" pitchFamily="34" charset="-128"/>
                <a:cs typeface="Cambria"/>
              </a:rPr>
              <a:t>approvals.</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0" marR="0" lvl="0" indent="0" algn="l" defTabSz="914400" rtl="0" eaLnBrk="1" fontAlgn="base" latinLnBrk="0" hangingPunct="1">
              <a:lnSpc>
                <a:spcPct val="100000"/>
              </a:lnSpc>
              <a:spcBef>
                <a:spcPts val="10"/>
              </a:spcBef>
              <a:spcAft>
                <a:spcPct val="0"/>
              </a:spcAft>
              <a:buClrTx/>
              <a:buSzTx/>
              <a:buFont typeface="Wingdings"/>
              <a:buChar char=""/>
              <a:tabLst/>
              <a:defRPr/>
            </a:pPr>
            <a:endParaRPr kumimoji="0" lang="en-US" sz="35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237490" lvl="0" indent="-342900" algn="l" defTabSz="914400" rtl="0" eaLnBrk="1" fontAlgn="base" latinLnBrk="0" hangingPunct="1">
              <a:lnSpc>
                <a:spcPct val="100000"/>
              </a:lnSpc>
              <a:spcBef>
                <a:spcPct val="0"/>
              </a:spcBef>
              <a:spcAft>
                <a:spcPct val="0"/>
              </a:spcAft>
              <a:buClrTx/>
              <a:buSzTx/>
              <a:buFont typeface="Wingdings"/>
              <a:buChar char=""/>
              <a:tabLst>
                <a:tab pos="355600" algn="l"/>
              </a:tabLst>
              <a:defRPr/>
            </a:pPr>
            <a:r>
              <a:rPr kumimoji="0" lang="en-US" sz="2400" b="0" i="0" u="none" strike="noStrike" kern="1200" cap="none" spc="170" normalizeH="0" baseline="0" noProof="0" dirty="0">
                <a:ln>
                  <a:noFill/>
                </a:ln>
                <a:solidFill>
                  <a:prstClr val="black"/>
                </a:solidFill>
                <a:effectLst/>
                <a:uLnTx/>
                <a:uFillTx/>
                <a:latin typeface="Cambria"/>
                <a:ea typeface="MS PGothic" panose="020B0600070205080204" pitchFamily="34" charset="-128"/>
                <a:cs typeface="Cambria"/>
              </a:rPr>
              <a:t>Though </a:t>
            </a:r>
            <a:r>
              <a:rPr kumimoji="0" lang="en-US" sz="2400" b="0" i="0" u="none" strike="noStrike" kern="1200" cap="none" spc="75" normalizeH="0" baseline="0" noProof="0" dirty="0">
                <a:ln>
                  <a:noFill/>
                </a:ln>
                <a:solidFill>
                  <a:prstClr val="black"/>
                </a:solidFill>
                <a:effectLst/>
                <a:uLnTx/>
                <a:uFillTx/>
                <a:latin typeface="Cambria"/>
                <a:ea typeface="MS PGothic" panose="020B0600070205080204" pitchFamily="34" charset="-128"/>
                <a:cs typeface="Cambria"/>
              </a:rPr>
              <a:t>it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is </a:t>
            </a:r>
            <a:r>
              <a:rPr kumimoji="0" lang="en-US" sz="2400" b="0" i="0" u="none" strike="noStrike" kern="1200" cap="none" spc="220" normalizeH="0" baseline="0" noProof="0" dirty="0">
                <a:ln>
                  <a:noFill/>
                </a:ln>
                <a:solidFill>
                  <a:prstClr val="black"/>
                </a:solidFill>
                <a:effectLst/>
                <a:uLnTx/>
                <a:uFillTx/>
                <a:latin typeface="Cambria"/>
                <a:ea typeface="MS PGothic" panose="020B0600070205080204" pitchFamily="34" charset="-128"/>
                <a:cs typeface="Cambria"/>
              </a:rPr>
              <a:t>a </a:t>
            </a:r>
            <a:r>
              <a:rPr kumimoji="0" lang="en-US" sz="2400" b="0" i="0" u="none" strike="noStrike" kern="1200" cap="none" spc="175" normalizeH="0" baseline="0" noProof="0" dirty="0">
                <a:ln>
                  <a:noFill/>
                </a:ln>
                <a:solidFill>
                  <a:prstClr val="black"/>
                </a:solidFill>
                <a:effectLst/>
                <a:uLnTx/>
                <a:uFillTx/>
                <a:latin typeface="Cambria"/>
                <a:ea typeface="MS PGothic" panose="020B0600070205080204" pitchFamily="34" charset="-128"/>
                <a:cs typeface="Cambria"/>
              </a:rPr>
              <a:t>Scout’s </a:t>
            </a:r>
            <a:r>
              <a:rPr kumimoji="0" lang="en-US" sz="2400" b="0" i="0" u="none" strike="noStrike" kern="1200" cap="none" spc="130" normalizeH="0" baseline="0" noProof="0" dirty="0">
                <a:ln>
                  <a:noFill/>
                </a:ln>
                <a:solidFill>
                  <a:prstClr val="black"/>
                </a:solidFill>
                <a:effectLst/>
                <a:uLnTx/>
                <a:uFillTx/>
                <a:latin typeface="Cambria"/>
                <a:ea typeface="MS PGothic" panose="020B0600070205080204" pitchFamily="34" charset="-128"/>
                <a:cs typeface="Cambria"/>
              </a:rPr>
              <a:t>option, </a:t>
            </a:r>
            <a:r>
              <a:rPr kumimoji="0" lang="en-US" sz="2400" b="0" i="0" u="none" strike="noStrike" kern="1200" cap="none" spc="204" normalizeH="0" baseline="0" noProof="0" dirty="0">
                <a:ln>
                  <a:noFill/>
                </a:ln>
                <a:solidFill>
                  <a:prstClr val="black"/>
                </a:solidFill>
                <a:effectLst/>
                <a:uLnTx/>
                <a:uFillTx/>
                <a:latin typeface="Cambria"/>
                <a:ea typeface="MS PGothic" panose="020B0600070205080204" pitchFamily="34" charset="-128"/>
                <a:cs typeface="Cambria"/>
              </a:rPr>
              <a:t>Coaches </a:t>
            </a:r>
            <a:r>
              <a:rPr kumimoji="0" lang="en-US" sz="24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are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highly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recommended </a:t>
            </a:r>
            <a:r>
              <a:rPr kumimoji="0" lang="en-US" sz="2400" b="0" i="0" u="none" strike="noStrike" kern="1200" cap="none" spc="85" normalizeH="0" baseline="0" noProof="0" dirty="0">
                <a:ln>
                  <a:noFill/>
                </a:ln>
                <a:solidFill>
                  <a:prstClr val="black"/>
                </a:solidFill>
                <a:effectLst/>
                <a:uLnTx/>
                <a:uFillTx/>
                <a:latin typeface="Cambria"/>
                <a:ea typeface="MS PGothic" panose="020B0600070205080204" pitchFamily="34" charset="-128"/>
                <a:cs typeface="Cambria"/>
              </a:rPr>
              <a:t>to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help </a:t>
            </a:r>
            <a:r>
              <a:rPr kumimoji="0" lang="en-US" sz="2400" b="0" i="0" u="none" strike="noStrike" kern="1200" cap="none" spc="130" normalizeH="0" baseline="0" noProof="0" dirty="0">
                <a:ln>
                  <a:noFill/>
                </a:ln>
                <a:solidFill>
                  <a:prstClr val="black"/>
                </a:solidFill>
                <a:effectLst/>
                <a:uLnTx/>
                <a:uFillTx/>
                <a:latin typeface="Cambria"/>
                <a:ea typeface="MS PGothic" panose="020B0600070205080204" pitchFamily="34" charset="-128"/>
                <a:cs typeface="Cambria"/>
              </a:rPr>
              <a:t>evaluate </a:t>
            </a:r>
            <a:r>
              <a:rPr kumimoji="0" lang="en-US" sz="2400" b="0" i="0" u="none" strike="noStrike" kern="1200" cap="none" spc="220" normalizeH="0" baseline="0" noProof="0" dirty="0">
                <a:ln>
                  <a:noFill/>
                </a:ln>
                <a:solidFill>
                  <a:prstClr val="black"/>
                </a:solidFill>
                <a:effectLst/>
                <a:uLnTx/>
                <a:uFillTx/>
                <a:latin typeface="Cambria"/>
                <a:ea typeface="MS PGothic" panose="020B0600070205080204" pitchFamily="34" charset="-128"/>
                <a:cs typeface="Cambria"/>
              </a:rPr>
              <a:t>a </a:t>
            </a:r>
            <a:r>
              <a:rPr kumimoji="0" lang="en-US" sz="2400" b="0" i="0" u="none" strike="noStrike" kern="1200" cap="none" spc="165" normalizeH="0" baseline="0" noProof="0" dirty="0">
                <a:ln>
                  <a:noFill/>
                </a:ln>
                <a:solidFill>
                  <a:prstClr val="black"/>
                </a:solidFill>
                <a:effectLst/>
                <a:uLnTx/>
                <a:uFillTx/>
                <a:latin typeface="Cambria"/>
                <a:ea typeface="MS PGothic" panose="020B0600070205080204" pitchFamily="34" charset="-128"/>
                <a:cs typeface="Cambria"/>
              </a:rPr>
              <a:t>plan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 </a:t>
            </a:r>
            <a:r>
              <a:rPr kumimoji="0" lang="en-US" sz="2400" b="0" i="0" u="none" strike="noStrike" kern="1200" cap="none" spc="185" normalizeH="0" baseline="0" noProof="0" dirty="0">
                <a:ln>
                  <a:noFill/>
                </a:ln>
                <a:solidFill>
                  <a:prstClr val="black"/>
                </a:solidFill>
                <a:effectLst/>
                <a:uLnTx/>
                <a:uFillTx/>
                <a:latin typeface="Cambria"/>
                <a:ea typeface="MS PGothic" panose="020B0600070205080204" pitchFamily="34" charset="-128"/>
                <a:cs typeface="Cambria"/>
              </a:rPr>
              <a:t>discuss  </a:t>
            </a:r>
            <a:r>
              <a:rPr kumimoji="0" lang="en-US" sz="2400" b="0" i="0" u="none" strike="noStrike" kern="1200" cap="none" spc="120" normalizeH="0" baseline="0" noProof="0" dirty="0">
                <a:ln>
                  <a:noFill/>
                </a:ln>
                <a:solidFill>
                  <a:prstClr val="black"/>
                </a:solidFill>
                <a:effectLst/>
                <a:uLnTx/>
                <a:uFillTx/>
                <a:latin typeface="Cambria"/>
                <a:ea typeface="MS PGothic" panose="020B0600070205080204" pitchFamily="34" charset="-128"/>
                <a:cs typeface="Cambria"/>
              </a:rPr>
              <a:t>its </a:t>
            </a:r>
            <a:r>
              <a:rPr kumimoji="0" lang="en-US" sz="2400" b="0" i="0" u="none" strike="noStrike" kern="1200" cap="none" spc="160" normalizeH="0" baseline="0" noProof="0" dirty="0">
                <a:ln>
                  <a:noFill/>
                </a:ln>
                <a:solidFill>
                  <a:prstClr val="black"/>
                </a:solidFill>
                <a:effectLst/>
                <a:uLnTx/>
                <a:uFillTx/>
                <a:latin typeface="Cambria"/>
                <a:ea typeface="MS PGothic" panose="020B0600070205080204" pitchFamily="34" charset="-128"/>
                <a:cs typeface="Cambria"/>
              </a:rPr>
              <a:t>strengths, </a:t>
            </a:r>
            <a:r>
              <a:rPr kumimoji="0" lang="en-US" sz="2400" b="0" i="0" u="none" strike="noStrike" kern="1200" cap="none" spc="165" normalizeH="0" baseline="0" noProof="0" dirty="0">
                <a:ln>
                  <a:noFill/>
                </a:ln>
                <a:solidFill>
                  <a:prstClr val="black"/>
                </a:solidFill>
                <a:effectLst/>
                <a:uLnTx/>
                <a:uFillTx/>
                <a:latin typeface="Cambria"/>
                <a:ea typeface="MS PGothic" panose="020B0600070205080204" pitchFamily="34" charset="-128"/>
                <a:cs typeface="Cambria"/>
              </a:rPr>
              <a:t>weaknesses, </a:t>
            </a:r>
            <a:r>
              <a:rPr kumimoji="0" lang="en-US" sz="2400" b="0" i="0" u="none" strike="noStrike" kern="1200" cap="none" spc="200" normalizeH="0" baseline="0" noProof="0" dirty="0">
                <a:ln>
                  <a:noFill/>
                </a:ln>
                <a:solidFill>
                  <a:prstClr val="black"/>
                </a:solidFill>
                <a:effectLst/>
                <a:uLnTx/>
                <a:uFillTx/>
                <a:latin typeface="Cambria"/>
                <a:ea typeface="MS PGothic" panose="020B0600070205080204" pitchFamily="34" charset="-128"/>
                <a:cs typeface="Cambria"/>
              </a:rPr>
              <a:t>and</a:t>
            </a:r>
            <a:r>
              <a:rPr kumimoji="0" lang="en-US" sz="2400" b="0" i="0" u="none" strike="noStrike" kern="1200" cap="none" spc="500"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75" normalizeH="0" baseline="0" noProof="0" dirty="0">
                <a:ln>
                  <a:noFill/>
                </a:ln>
                <a:solidFill>
                  <a:prstClr val="black"/>
                </a:solidFill>
                <a:effectLst/>
                <a:uLnTx/>
                <a:uFillTx/>
                <a:latin typeface="Cambria"/>
                <a:ea typeface="MS PGothic" panose="020B0600070205080204" pitchFamily="34" charset="-128"/>
                <a:cs typeface="Cambria"/>
              </a:rPr>
              <a:t>risks.</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0" marR="0" lvl="0" indent="0" algn="l" defTabSz="914400" rtl="0" eaLnBrk="1" fontAlgn="base" latinLnBrk="0" hangingPunct="1">
              <a:lnSpc>
                <a:spcPct val="100000"/>
              </a:lnSpc>
              <a:spcBef>
                <a:spcPts val="50"/>
              </a:spcBef>
              <a:spcAft>
                <a:spcPct val="0"/>
              </a:spcAft>
              <a:buClrTx/>
              <a:buSzTx/>
              <a:buFont typeface="Wingdings"/>
              <a:buChar char=""/>
              <a:tabLst/>
              <a:defRPr/>
            </a:pPr>
            <a:endParaRPr kumimoji="0" lang="en-US" sz="34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756285" lvl="0" indent="-342900" algn="just" defTabSz="914400" rtl="0" eaLnBrk="1" fontAlgn="base" latinLnBrk="0" hangingPunct="1">
              <a:lnSpc>
                <a:spcPct val="100200"/>
              </a:lnSpc>
              <a:spcBef>
                <a:spcPct val="0"/>
              </a:spcBef>
              <a:spcAft>
                <a:spcPct val="0"/>
              </a:spcAft>
              <a:buClrTx/>
              <a:buSzTx/>
              <a:buFont typeface="Wingdings"/>
              <a:buChar char=""/>
              <a:tabLst>
                <a:tab pos="355600" algn="l"/>
              </a:tabLst>
              <a:defRPr/>
            </a:pPr>
            <a:r>
              <a:rPr kumimoji="0" lang="en-US" sz="2400" b="0" i="0" u="none" strike="noStrike" kern="1200" cap="none" spc="204" normalizeH="0" baseline="0" noProof="0" dirty="0">
                <a:ln>
                  <a:noFill/>
                </a:ln>
                <a:solidFill>
                  <a:prstClr val="black"/>
                </a:solidFill>
                <a:effectLst/>
                <a:uLnTx/>
                <a:uFillTx/>
                <a:latin typeface="Cambria"/>
                <a:ea typeface="MS PGothic" panose="020B0600070205080204" pitchFamily="34" charset="-128"/>
                <a:cs typeface="Cambria"/>
              </a:rPr>
              <a:t>Coaches </a:t>
            </a:r>
            <a:r>
              <a:rPr kumimoji="0" lang="en-US" sz="2400" b="0" i="0" u="none" strike="noStrike" kern="1200" cap="none" spc="160" normalizeH="0" baseline="0" noProof="0" dirty="0">
                <a:ln>
                  <a:noFill/>
                </a:ln>
                <a:solidFill>
                  <a:prstClr val="black"/>
                </a:solidFill>
                <a:effectLst/>
                <a:uLnTx/>
                <a:uFillTx/>
                <a:latin typeface="Cambria"/>
                <a:ea typeface="MS PGothic" panose="020B0600070205080204" pitchFamily="34" charset="-128"/>
                <a:cs typeface="Cambria"/>
              </a:rPr>
              <a:t>shall </a:t>
            </a:r>
            <a:r>
              <a:rPr kumimoji="0" lang="en-US" sz="2400" b="0" i="1" u="none" strike="noStrike" kern="1200" cap="none" spc="20" normalizeH="0" baseline="0" noProof="0" dirty="0">
                <a:ln>
                  <a:noFill/>
                </a:ln>
                <a:solidFill>
                  <a:prstClr val="black"/>
                </a:solidFill>
                <a:effectLst/>
                <a:uLnTx/>
                <a:uFillTx/>
                <a:latin typeface="Georgia"/>
                <a:ea typeface="MS PGothic" panose="020B0600070205080204" pitchFamily="34" charset="-128"/>
                <a:cs typeface="Georgia"/>
              </a:rPr>
              <a:t>not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have the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authority </a:t>
            </a:r>
            <a:r>
              <a:rPr kumimoji="0" lang="en-US" sz="2400" b="0" i="0" u="none" strike="noStrike" kern="1200" cap="none" spc="85" normalizeH="0" baseline="0" noProof="0" dirty="0">
                <a:ln>
                  <a:noFill/>
                </a:ln>
                <a:solidFill>
                  <a:prstClr val="black"/>
                </a:solidFill>
                <a:effectLst/>
                <a:uLnTx/>
                <a:uFillTx/>
                <a:latin typeface="Cambria"/>
                <a:ea typeface="MS PGothic" panose="020B0600070205080204" pitchFamily="34" charset="-128"/>
                <a:cs typeface="Cambria"/>
              </a:rPr>
              <a:t>to </a:t>
            </a:r>
            <a:r>
              <a:rPr kumimoji="0" lang="en-US" sz="2400" b="0" i="0" u="none" strike="noStrike" kern="1200" cap="none" spc="120" normalizeH="0" baseline="0" noProof="0" dirty="0">
                <a:ln>
                  <a:noFill/>
                </a:ln>
                <a:solidFill>
                  <a:prstClr val="black"/>
                </a:solidFill>
                <a:effectLst/>
                <a:uLnTx/>
                <a:uFillTx/>
                <a:latin typeface="Cambria"/>
                <a:ea typeface="MS PGothic" panose="020B0600070205080204" pitchFamily="34" charset="-128"/>
                <a:cs typeface="Cambria"/>
              </a:rPr>
              <a:t>dictate  </a:t>
            </a:r>
            <a:r>
              <a:rPr kumimoji="0" lang="en-US" sz="2400" b="0" i="0" u="none" strike="noStrike" kern="1200" cap="none" spc="195" normalizeH="0" baseline="0" noProof="0" dirty="0">
                <a:ln>
                  <a:noFill/>
                </a:ln>
                <a:solidFill>
                  <a:prstClr val="black"/>
                </a:solidFill>
                <a:effectLst/>
                <a:uLnTx/>
                <a:uFillTx/>
                <a:latin typeface="Cambria"/>
                <a:ea typeface="MS PGothic" panose="020B0600070205080204" pitchFamily="34" charset="-128"/>
                <a:cs typeface="Cambria"/>
              </a:rPr>
              <a:t>changes,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withdraw </a:t>
            </a:r>
            <a:r>
              <a:rPr kumimoji="0" lang="en-US" sz="24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approval, </a:t>
            </a:r>
            <a:r>
              <a:rPr kumimoji="0" lang="en-US" sz="2400" b="0" i="0" u="none" strike="noStrike" kern="1200" cap="none" spc="60" normalizeH="0" baseline="0" noProof="0" dirty="0">
                <a:ln>
                  <a:noFill/>
                </a:ln>
                <a:solidFill>
                  <a:prstClr val="black"/>
                </a:solidFill>
                <a:effectLst/>
                <a:uLnTx/>
                <a:uFillTx/>
                <a:latin typeface="Cambria"/>
                <a:ea typeface="MS PGothic" panose="020B0600070205080204" pitchFamily="34" charset="-128"/>
                <a:cs typeface="Cambria"/>
              </a:rPr>
              <a:t>or </a:t>
            </a:r>
            <a:r>
              <a:rPr kumimoji="0" lang="en-US" sz="2400" b="0" i="0" u="none" strike="noStrike" kern="1200" cap="none" spc="155" normalizeH="0" baseline="0" noProof="0" dirty="0">
                <a:ln>
                  <a:noFill/>
                </a:ln>
                <a:solidFill>
                  <a:prstClr val="black"/>
                </a:solidFill>
                <a:effectLst/>
                <a:uLnTx/>
                <a:uFillTx/>
                <a:latin typeface="Cambria"/>
                <a:ea typeface="MS PGothic" panose="020B0600070205080204" pitchFamily="34" charset="-128"/>
                <a:cs typeface="Cambria"/>
              </a:rPr>
              <a:t>take </a:t>
            </a:r>
            <a:r>
              <a:rPr kumimoji="0" lang="en-US" sz="2400" b="0" i="0" u="none" strike="noStrike" kern="1200" cap="none" spc="180" normalizeH="0" baseline="0" noProof="0" dirty="0">
                <a:ln>
                  <a:noFill/>
                </a:ln>
                <a:solidFill>
                  <a:prstClr val="black"/>
                </a:solidFill>
                <a:effectLst/>
                <a:uLnTx/>
                <a:uFillTx/>
                <a:latin typeface="Cambria"/>
                <a:ea typeface="MS PGothic" panose="020B0600070205080204" pitchFamily="34" charset="-128"/>
                <a:cs typeface="Cambria"/>
              </a:rPr>
              <a:t>any </a:t>
            </a:r>
            <a:r>
              <a:rPr kumimoji="0" lang="en-US" sz="2400" b="0" i="0" u="none" strike="noStrike" kern="1200" cap="none" spc="105" normalizeH="0" baseline="0" noProof="0" dirty="0">
                <a:ln>
                  <a:noFill/>
                </a:ln>
                <a:solidFill>
                  <a:prstClr val="black"/>
                </a:solidFill>
                <a:effectLst/>
                <a:uLnTx/>
                <a:uFillTx/>
                <a:latin typeface="Cambria"/>
                <a:ea typeface="MS PGothic" panose="020B0600070205080204" pitchFamily="34" charset="-128"/>
                <a:cs typeface="Cambria"/>
              </a:rPr>
              <a:t>other  </a:t>
            </a:r>
            <a:r>
              <a:rPr kumimoji="0" lang="en-US" sz="2400" b="0" i="0" u="none" strike="noStrike" kern="1200" cap="none" spc="235" normalizeH="0" baseline="0" noProof="0" dirty="0">
                <a:ln>
                  <a:noFill/>
                </a:ln>
                <a:solidFill>
                  <a:prstClr val="black"/>
                </a:solidFill>
                <a:effectLst/>
                <a:uLnTx/>
                <a:uFillTx/>
                <a:latin typeface="Cambria"/>
                <a:ea typeface="MS PGothic" panose="020B0600070205080204" pitchFamily="34" charset="-128"/>
                <a:cs typeface="Cambria"/>
              </a:rPr>
              <a:t>such </a:t>
            </a:r>
            <a:r>
              <a:rPr kumimoji="0" lang="en-US" sz="2400" b="0" i="0" u="none" strike="noStrike" kern="1200" cap="none" spc="85" normalizeH="0" baseline="0" noProof="0" dirty="0">
                <a:ln>
                  <a:noFill/>
                </a:ln>
                <a:solidFill>
                  <a:prstClr val="black"/>
                </a:solidFill>
                <a:effectLst/>
                <a:uLnTx/>
                <a:uFillTx/>
                <a:latin typeface="Cambria"/>
                <a:ea typeface="MS PGothic" panose="020B0600070205080204" pitchFamily="34" charset="-128"/>
                <a:cs typeface="Cambria"/>
              </a:rPr>
              <a:t>directive</a:t>
            </a:r>
            <a:r>
              <a:rPr kumimoji="0" lang="en-US" sz="2400" b="0" i="0" u="none" strike="noStrike" kern="1200" cap="none" spc="254"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55" normalizeH="0" baseline="0" noProof="0" dirty="0">
                <a:ln>
                  <a:noFill/>
                </a:ln>
                <a:solidFill>
                  <a:prstClr val="black"/>
                </a:solidFill>
                <a:effectLst/>
                <a:uLnTx/>
                <a:uFillTx/>
                <a:latin typeface="Cambria"/>
                <a:ea typeface="MS PGothic" panose="020B0600070205080204" pitchFamily="34" charset="-128"/>
                <a:cs typeface="Cambria"/>
              </a:rPr>
              <a:t>action.</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33</a:t>
            </a:fld>
            <a:endParaRPr lang="en-US" altLang="en-US"/>
          </a:p>
        </p:txBody>
      </p:sp>
    </p:spTree>
    <p:extLst>
      <p:ext uri="{BB962C8B-B14F-4D97-AF65-F5344CB8AC3E}">
        <p14:creationId xmlns:p14="http://schemas.microsoft.com/office/powerpoint/2010/main" val="143569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Fundraising is not a requirement.	Fundraising  must not be part of the project itself.</a:t>
            </a:r>
          </a:p>
          <a:p>
            <a:endParaRPr lang="en-US" dirty="0"/>
          </a:p>
          <a:p>
            <a:r>
              <a:rPr lang="en-US" dirty="0"/>
              <a:t>The Eagle Scout Service Project Fundraising  Application must be used in obtaining approval for  service project.</a:t>
            </a:r>
          </a:p>
          <a:p>
            <a:endParaRPr lang="en-US" dirty="0"/>
          </a:p>
          <a:p>
            <a:r>
              <a:rPr lang="en-US" dirty="0"/>
              <a:t>This application is not necessary for contributions  from the candidate, his parents or relatives, his  unit or its chartered organization, parents or  members of his unit, or the beneficiary</a:t>
            </a:r>
          </a:p>
          <a:p>
            <a:endParaRPr lang="en-US" dirty="0"/>
          </a:p>
          <a:p>
            <a:r>
              <a:rPr lang="en-US" dirty="0"/>
              <a:t>All money left over, regardless of the source, goes to the beneficiary.</a:t>
            </a:r>
          </a:p>
          <a:p>
            <a:endParaRPr lang="en-US" dirty="0"/>
          </a:p>
          <a:p>
            <a:r>
              <a:rPr lang="en-US" dirty="0"/>
              <a:t>Fundraising must conform to the Guide to Safe Scouting</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34</a:t>
            </a:fld>
            <a:endParaRPr lang="en-US" altLang="en-US"/>
          </a:p>
        </p:txBody>
      </p:sp>
    </p:spTree>
    <p:extLst>
      <p:ext uri="{BB962C8B-B14F-4D97-AF65-F5344CB8AC3E}">
        <p14:creationId xmlns:p14="http://schemas.microsoft.com/office/powerpoint/2010/main" val="346872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of Review will expect your Eagle  Service Project to be beneficial and of wanted effort to the beneficiary for whom it is  undertaken.</a:t>
            </a:r>
          </a:p>
          <a:p>
            <a:endParaRPr lang="en-US" dirty="0"/>
          </a:p>
          <a:p>
            <a:r>
              <a:rPr lang="en-US" dirty="0"/>
              <a:t>	Who can help?</a:t>
            </a:r>
          </a:p>
          <a:p>
            <a:r>
              <a:rPr lang="en-US" dirty="0"/>
              <a:t>Other Scouts, Family, Friends and  Classmates, Church Members, other youth  groups, etc., of any age or type may  volunteer; they do not have to be scouts.</a:t>
            </a:r>
          </a:p>
          <a:p>
            <a:r>
              <a:rPr lang="en-US" dirty="0"/>
              <a:t>You should recruit, train, organize, and  schedule the needed personnel.</a:t>
            </a:r>
          </a:p>
          <a:p>
            <a:endParaRPr lang="en-US" dirty="0"/>
          </a:p>
          <a:p>
            <a:r>
              <a:rPr lang="en-US" dirty="0"/>
              <a:t>	What about adult supervision?</a:t>
            </a:r>
          </a:p>
          <a:p>
            <a:r>
              <a:rPr lang="en-US" dirty="0"/>
              <a:t>An Eagle Scout Service Project is not an  official unit activity, it is an Eagle Scout  LEADERSHIP Project.</a:t>
            </a:r>
          </a:p>
          <a:p>
            <a:r>
              <a:rPr lang="en-US" b="1" i="1" dirty="0">
                <a:solidFill>
                  <a:srgbClr val="FF0000"/>
                </a:solidFill>
              </a:rPr>
              <a:t>Proper planning, however, includes preparing  for appropriate adult participation and  safety concerns. (See the Guide to Safe Scouting.)</a:t>
            </a:r>
          </a:p>
          <a:p>
            <a:endParaRPr lang="en-US" i="1"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35</a:t>
            </a:fld>
            <a:endParaRPr lang="en-US" altLang="en-US"/>
          </a:p>
        </p:txBody>
      </p:sp>
    </p:spTree>
    <p:extLst>
      <p:ext uri="{BB962C8B-B14F-4D97-AF65-F5344CB8AC3E}">
        <p14:creationId xmlns:p14="http://schemas.microsoft.com/office/powerpoint/2010/main" val="312665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 A qualified beneficiary</a:t>
            </a:r>
          </a:p>
          <a:p>
            <a:endParaRPr lang="en-US" dirty="0"/>
          </a:p>
          <a:p>
            <a:r>
              <a:rPr lang="en-US" dirty="0"/>
              <a:t>Projects can not be done for your Council, Troop, or for the District.</a:t>
            </a:r>
          </a:p>
          <a:p>
            <a:r>
              <a:rPr lang="en-US" dirty="0"/>
              <a:t>You can do a project for your Troop Sponsor if it meets other requirements.</a:t>
            </a:r>
          </a:p>
          <a:p>
            <a:r>
              <a:rPr lang="en-US" dirty="0"/>
              <a:t>A community organization is defined as  any government agency, or an institution  qualified under Section 501(c) of the U.S.  Internal Revenue Code as a not-for-profit  charitable, educational, or religious  organization.</a:t>
            </a:r>
          </a:p>
          <a:p>
            <a:endParaRPr lang="en-US" dirty="0"/>
          </a:p>
          <a:p>
            <a:r>
              <a:rPr lang="en-US" dirty="0"/>
              <a:t>Your Eagle Leadership Project must  conform to the wishes of those for whom it  is undertaken.</a:t>
            </a:r>
          </a:p>
          <a:p>
            <a:r>
              <a:rPr lang="en-US" dirty="0"/>
              <a:t>The detailed plan for your Eagle Leadership Project must be approved by and a signature obtained from a proper official of  </a:t>
            </a:r>
          </a:p>
          <a:p>
            <a:r>
              <a:rPr lang="en-US" dirty="0"/>
              <a:t>the beneficiary, before it is submitted to your Unit Leader, Unit Committee, or the District Advancement Committee.</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36</a:t>
            </a:fld>
            <a:endParaRPr lang="en-US" altLang="en-US"/>
          </a:p>
        </p:txBody>
      </p:sp>
    </p:spTree>
    <p:extLst>
      <p:ext uri="{BB962C8B-B14F-4D97-AF65-F5344CB8AC3E}">
        <p14:creationId xmlns:p14="http://schemas.microsoft.com/office/powerpoint/2010/main" val="2399504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t>
            </a:r>
            <a:r>
              <a:rPr lang="en-US" b="1" u="sng" dirty="0"/>
              <a:t>must</a:t>
            </a:r>
            <a:r>
              <a:rPr lang="en-US" dirty="0"/>
              <a:t> use the Eagle Scout Service Project  Workbook in meeting this requirement.</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37</a:t>
            </a:fld>
            <a:endParaRPr lang="en-US" altLang="en-US"/>
          </a:p>
        </p:txBody>
      </p:sp>
    </p:spTree>
    <p:extLst>
      <p:ext uri="{BB962C8B-B14F-4D97-AF65-F5344CB8AC3E}">
        <p14:creationId xmlns:p14="http://schemas.microsoft.com/office/powerpoint/2010/main" val="367819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Required Signatures</a:t>
            </a:r>
          </a:p>
          <a:p>
            <a:endParaRPr lang="en-US" dirty="0"/>
          </a:p>
          <a:p>
            <a:pPr marL="355600" indent="-342900">
              <a:lnSpc>
                <a:spcPct val="100000"/>
              </a:lnSpc>
              <a:spcBef>
                <a:spcPts val="690"/>
              </a:spcBef>
              <a:buFont typeface="Wingdings"/>
              <a:buChar char=""/>
              <a:tabLst>
                <a:tab pos="355600" algn="l"/>
              </a:tabLst>
            </a:pPr>
            <a:r>
              <a:rPr lang="en-US" sz="2400" spc="95" dirty="0">
                <a:latin typeface="Cambria"/>
                <a:cs typeface="Cambria"/>
              </a:rPr>
              <a:t>Project</a:t>
            </a:r>
            <a:r>
              <a:rPr lang="en-US" sz="2400" spc="229" dirty="0">
                <a:latin typeface="Cambria"/>
                <a:cs typeface="Cambria"/>
              </a:rPr>
              <a:t> </a:t>
            </a:r>
            <a:r>
              <a:rPr lang="en-US" sz="2400" spc="114" dirty="0">
                <a:latin typeface="Cambria"/>
                <a:cs typeface="Cambria"/>
              </a:rPr>
              <a:t>Proposal</a:t>
            </a:r>
            <a:endParaRPr lang="en-US" sz="2400" dirty="0">
              <a:latin typeface="Cambria"/>
              <a:cs typeface="Cambria"/>
            </a:endParaRPr>
          </a:p>
          <a:p>
            <a:pPr marL="756285" lvl="1" indent="-286385">
              <a:lnSpc>
                <a:spcPct val="100000"/>
              </a:lnSpc>
              <a:spcBef>
                <a:spcPts val="495"/>
              </a:spcBef>
              <a:buFont typeface="Wingdings"/>
              <a:buChar char=""/>
              <a:tabLst>
                <a:tab pos="756285" algn="l"/>
                <a:tab pos="756920" algn="l"/>
              </a:tabLst>
            </a:pPr>
            <a:r>
              <a:rPr lang="en-US" sz="2000" spc="140" dirty="0">
                <a:latin typeface="Cambria"/>
                <a:cs typeface="Cambria"/>
              </a:rPr>
              <a:t>Candidate’s</a:t>
            </a:r>
            <a:r>
              <a:rPr lang="en-US" sz="2000" spc="145" dirty="0">
                <a:latin typeface="Cambria"/>
                <a:cs typeface="Cambria"/>
              </a:rPr>
              <a:t> </a:t>
            </a:r>
            <a:r>
              <a:rPr lang="en-US" sz="2000" spc="100" dirty="0">
                <a:latin typeface="Cambria"/>
                <a:cs typeface="Cambria"/>
              </a:rPr>
              <a:t>Promise</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45" dirty="0">
                <a:latin typeface="Cambria"/>
                <a:cs typeface="Cambria"/>
              </a:rPr>
              <a:t>Unit</a:t>
            </a:r>
            <a:r>
              <a:rPr lang="en-US" sz="2000" spc="195" dirty="0">
                <a:latin typeface="Cambria"/>
                <a:cs typeface="Cambria"/>
              </a:rPr>
              <a:t> </a:t>
            </a:r>
            <a:r>
              <a:rPr lang="en-US" sz="2000" spc="105" dirty="0">
                <a:latin typeface="Cambria"/>
                <a:cs typeface="Cambria"/>
              </a:rPr>
              <a:t>Leader</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45" dirty="0">
                <a:latin typeface="Cambria"/>
                <a:cs typeface="Cambria"/>
              </a:rPr>
              <a:t>Unit </a:t>
            </a:r>
            <a:r>
              <a:rPr lang="en-US" sz="2000" spc="130" dirty="0">
                <a:latin typeface="Cambria"/>
                <a:cs typeface="Cambria"/>
              </a:rPr>
              <a:t>Committee</a:t>
            </a:r>
            <a:r>
              <a:rPr lang="en-US" sz="2000" spc="245" dirty="0">
                <a:latin typeface="Cambria"/>
                <a:cs typeface="Cambria"/>
              </a:rPr>
              <a:t> </a:t>
            </a:r>
            <a:r>
              <a:rPr lang="en-US" sz="2000" spc="170" dirty="0">
                <a:latin typeface="Cambria"/>
                <a:cs typeface="Cambria"/>
              </a:rPr>
              <a:t>Chair</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05" dirty="0">
                <a:latin typeface="Cambria"/>
                <a:cs typeface="Cambria"/>
              </a:rPr>
              <a:t>Beneficiary</a:t>
            </a:r>
            <a:endParaRPr lang="en-US" sz="2000" dirty="0">
              <a:latin typeface="Cambria"/>
              <a:cs typeface="Cambria"/>
            </a:endParaRPr>
          </a:p>
          <a:p>
            <a:pPr marL="756285" lvl="1" indent="-286385">
              <a:lnSpc>
                <a:spcPct val="100000"/>
              </a:lnSpc>
              <a:spcBef>
                <a:spcPts val="484"/>
              </a:spcBef>
              <a:buFont typeface="Wingdings"/>
              <a:buChar char=""/>
              <a:tabLst>
                <a:tab pos="756285" algn="l"/>
                <a:tab pos="756920" algn="l"/>
              </a:tabLst>
            </a:pPr>
            <a:r>
              <a:rPr lang="en-US" sz="2000" spc="114" dirty="0">
                <a:latin typeface="Cambria"/>
                <a:cs typeface="Cambria"/>
              </a:rPr>
              <a:t>District </a:t>
            </a:r>
            <a:r>
              <a:rPr lang="en-US" sz="2000" spc="100" dirty="0">
                <a:latin typeface="Cambria"/>
                <a:cs typeface="Cambria"/>
              </a:rPr>
              <a:t>Representative </a:t>
            </a:r>
            <a:r>
              <a:rPr lang="en-US" sz="2000" spc="85" dirty="0">
                <a:latin typeface="Cambria"/>
                <a:cs typeface="Cambria"/>
              </a:rPr>
              <a:t>(Eagle</a:t>
            </a:r>
            <a:r>
              <a:rPr lang="en-US" sz="2000" spc="250" dirty="0">
                <a:latin typeface="Cambria"/>
                <a:cs typeface="Cambria"/>
              </a:rPr>
              <a:t> </a:t>
            </a:r>
            <a:r>
              <a:rPr lang="en-US" sz="2000" spc="85" dirty="0">
                <a:latin typeface="Cambria"/>
                <a:cs typeface="Cambria"/>
              </a:rPr>
              <a:t>Board)</a:t>
            </a:r>
            <a:endParaRPr lang="en-US" sz="2000" dirty="0">
              <a:latin typeface="Cambria"/>
              <a:cs typeface="Cambria"/>
            </a:endParaRPr>
          </a:p>
          <a:p>
            <a:pPr lvl="1">
              <a:lnSpc>
                <a:spcPct val="100000"/>
              </a:lnSpc>
              <a:spcBef>
                <a:spcPts val="45"/>
              </a:spcBef>
              <a:buFont typeface="Wingdings"/>
              <a:buChar char=""/>
            </a:pPr>
            <a:endParaRPr lang="en-US" sz="2950" dirty="0">
              <a:latin typeface="Times New Roman"/>
              <a:cs typeface="Times New Roman"/>
            </a:endParaRPr>
          </a:p>
          <a:p>
            <a:pPr marL="355600" indent="-342900">
              <a:lnSpc>
                <a:spcPct val="100000"/>
              </a:lnSpc>
              <a:buFont typeface="Wingdings"/>
              <a:buChar char=""/>
              <a:tabLst>
                <a:tab pos="355600" algn="l"/>
              </a:tabLst>
            </a:pPr>
            <a:r>
              <a:rPr lang="en-US" sz="2400" spc="95" dirty="0">
                <a:latin typeface="Cambria"/>
                <a:cs typeface="Cambria"/>
              </a:rPr>
              <a:t>Project </a:t>
            </a:r>
            <a:r>
              <a:rPr lang="en-US" sz="2400" spc="165" dirty="0">
                <a:latin typeface="Cambria"/>
                <a:cs typeface="Cambria"/>
              </a:rPr>
              <a:t>Fundraising</a:t>
            </a:r>
            <a:r>
              <a:rPr lang="en-US" sz="2400" spc="375" dirty="0">
                <a:latin typeface="Cambria"/>
                <a:cs typeface="Cambria"/>
              </a:rPr>
              <a:t> </a:t>
            </a:r>
            <a:r>
              <a:rPr lang="en-US" sz="2400" spc="125" dirty="0">
                <a:latin typeface="Cambria"/>
                <a:cs typeface="Cambria"/>
              </a:rPr>
              <a:t>Application</a:t>
            </a:r>
            <a:endParaRPr lang="en-US" sz="2400" dirty="0">
              <a:latin typeface="Cambria"/>
              <a:cs typeface="Cambria"/>
            </a:endParaRPr>
          </a:p>
          <a:p>
            <a:pPr marL="756285" lvl="1" indent="-286385">
              <a:lnSpc>
                <a:spcPct val="100000"/>
              </a:lnSpc>
              <a:spcBef>
                <a:spcPts val="500"/>
              </a:spcBef>
              <a:buFont typeface="Wingdings"/>
              <a:buChar char=""/>
              <a:tabLst>
                <a:tab pos="756285" algn="l"/>
                <a:tab pos="756920" algn="l"/>
              </a:tabLst>
            </a:pPr>
            <a:r>
              <a:rPr lang="en-US" sz="2000" spc="105" dirty="0">
                <a:latin typeface="Cambria"/>
                <a:cs typeface="Cambria"/>
              </a:rPr>
              <a:t>Beneficiary</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45" dirty="0">
                <a:latin typeface="Cambria"/>
                <a:cs typeface="Cambria"/>
              </a:rPr>
              <a:t>Unit</a:t>
            </a:r>
            <a:r>
              <a:rPr lang="en-US" sz="2000" spc="195" dirty="0">
                <a:latin typeface="Cambria"/>
                <a:cs typeface="Cambria"/>
              </a:rPr>
              <a:t> </a:t>
            </a:r>
            <a:r>
              <a:rPr lang="en-US" sz="2000" spc="105" dirty="0">
                <a:latin typeface="Cambria"/>
                <a:cs typeface="Cambria"/>
              </a:rPr>
              <a:t>Leader</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05" dirty="0">
                <a:latin typeface="Cambria"/>
                <a:cs typeface="Cambria"/>
              </a:rPr>
              <a:t>Authorized </a:t>
            </a:r>
            <a:r>
              <a:rPr lang="en-US" sz="2000" spc="160" dirty="0">
                <a:latin typeface="Cambria"/>
                <a:cs typeface="Cambria"/>
              </a:rPr>
              <a:t>Council</a:t>
            </a:r>
            <a:r>
              <a:rPr lang="en-US" sz="2000" spc="229" dirty="0">
                <a:latin typeface="Cambria"/>
                <a:cs typeface="Cambria"/>
              </a:rPr>
              <a:t> </a:t>
            </a:r>
            <a:r>
              <a:rPr lang="en-US" sz="2000" spc="90" dirty="0">
                <a:latin typeface="Cambria"/>
                <a:cs typeface="Cambria"/>
              </a:rPr>
              <a:t>Approval</a:t>
            </a:r>
          </a:p>
          <a:p>
            <a:pPr marL="756285" lvl="1" indent="-286385">
              <a:lnSpc>
                <a:spcPct val="100000"/>
              </a:lnSpc>
              <a:spcBef>
                <a:spcPts val="480"/>
              </a:spcBef>
              <a:buFont typeface="Wingdings"/>
              <a:buChar char=""/>
              <a:tabLst>
                <a:tab pos="756285" algn="l"/>
                <a:tab pos="756920" algn="l"/>
              </a:tabLst>
            </a:pPr>
            <a:endParaRPr lang="en-US" sz="2000" spc="90" dirty="0">
              <a:latin typeface="Cambria"/>
              <a:cs typeface="Cambria"/>
            </a:endParaRPr>
          </a:p>
          <a:p>
            <a:pPr marL="355600" indent="-342900">
              <a:lnSpc>
                <a:spcPct val="100000"/>
              </a:lnSpc>
              <a:spcBef>
                <a:spcPts val="690"/>
              </a:spcBef>
              <a:buFont typeface="Wingdings"/>
              <a:buChar char=""/>
              <a:tabLst>
                <a:tab pos="355600" algn="l"/>
              </a:tabLst>
            </a:pPr>
            <a:r>
              <a:rPr lang="en-US" sz="2400" spc="95" dirty="0">
                <a:latin typeface="Cambria"/>
                <a:cs typeface="Cambria"/>
              </a:rPr>
              <a:t>Project</a:t>
            </a:r>
            <a:r>
              <a:rPr lang="en-US" sz="2400" spc="225" dirty="0">
                <a:latin typeface="Cambria"/>
                <a:cs typeface="Cambria"/>
              </a:rPr>
              <a:t> </a:t>
            </a:r>
            <a:r>
              <a:rPr lang="en-US" sz="2400" spc="110" dirty="0">
                <a:latin typeface="Cambria"/>
                <a:cs typeface="Cambria"/>
              </a:rPr>
              <a:t>Report</a:t>
            </a:r>
            <a:endParaRPr lang="en-US" sz="2400" dirty="0">
              <a:latin typeface="Cambria"/>
              <a:cs typeface="Cambria"/>
            </a:endParaRPr>
          </a:p>
          <a:p>
            <a:pPr marL="756285" lvl="1" indent="-286385">
              <a:lnSpc>
                <a:spcPct val="100000"/>
              </a:lnSpc>
              <a:spcBef>
                <a:spcPts val="495"/>
              </a:spcBef>
              <a:buFont typeface="Wingdings"/>
              <a:buChar char=""/>
              <a:tabLst>
                <a:tab pos="756285" algn="l"/>
                <a:tab pos="756920" algn="l"/>
              </a:tabLst>
            </a:pPr>
            <a:r>
              <a:rPr lang="en-US" sz="2000" spc="140" dirty="0">
                <a:latin typeface="Cambria"/>
                <a:cs typeface="Cambria"/>
              </a:rPr>
              <a:t>Candidate’s</a:t>
            </a:r>
            <a:r>
              <a:rPr lang="en-US" sz="2000" spc="85" dirty="0">
                <a:latin typeface="Cambria"/>
                <a:cs typeface="Cambria"/>
              </a:rPr>
              <a:t> </a:t>
            </a:r>
            <a:r>
              <a:rPr lang="en-US" sz="2000" spc="100" dirty="0">
                <a:latin typeface="Cambria"/>
                <a:cs typeface="Cambria"/>
              </a:rPr>
              <a:t>Promise</a:t>
            </a:r>
            <a:endParaRPr lang="en-US" sz="2000" dirty="0">
              <a:latin typeface="Cambria"/>
              <a:cs typeface="Cambria"/>
            </a:endParaRPr>
          </a:p>
          <a:p>
            <a:pPr marL="756285" lvl="1" indent="-286385">
              <a:lnSpc>
                <a:spcPct val="100000"/>
              </a:lnSpc>
              <a:spcBef>
                <a:spcPts val="480"/>
              </a:spcBef>
              <a:buFont typeface="Wingdings"/>
              <a:buChar char=""/>
              <a:tabLst>
                <a:tab pos="756285" algn="l"/>
                <a:tab pos="756920" algn="l"/>
              </a:tabLst>
            </a:pPr>
            <a:r>
              <a:rPr lang="en-US" sz="2000" spc="105" dirty="0">
                <a:latin typeface="Cambria"/>
                <a:cs typeface="Cambria"/>
              </a:rPr>
              <a:t>Beneficiary</a:t>
            </a:r>
            <a:endParaRPr lang="en-US" sz="2000" dirty="0">
              <a:latin typeface="Cambria"/>
              <a:cs typeface="Cambria"/>
            </a:endParaRPr>
          </a:p>
          <a:p>
            <a:pPr marL="756285" lvl="1" indent="-286385">
              <a:lnSpc>
                <a:spcPct val="100000"/>
              </a:lnSpc>
              <a:spcBef>
                <a:spcPts val="484"/>
              </a:spcBef>
              <a:buFont typeface="Wingdings"/>
              <a:buChar char=""/>
              <a:tabLst>
                <a:tab pos="756285" algn="l"/>
                <a:tab pos="756920" algn="l"/>
              </a:tabLst>
            </a:pPr>
            <a:r>
              <a:rPr lang="en-US" sz="2000" spc="145" dirty="0">
                <a:latin typeface="Cambria"/>
                <a:cs typeface="Cambria"/>
              </a:rPr>
              <a:t>Unit</a:t>
            </a:r>
            <a:r>
              <a:rPr lang="en-US" sz="2000" spc="185" dirty="0">
                <a:latin typeface="Cambria"/>
                <a:cs typeface="Cambria"/>
              </a:rPr>
              <a:t> </a:t>
            </a:r>
            <a:r>
              <a:rPr lang="en-US" sz="2000" spc="100" dirty="0">
                <a:latin typeface="Cambria"/>
                <a:cs typeface="Cambria"/>
              </a:rPr>
              <a:t>Leader</a:t>
            </a:r>
            <a:endParaRPr lang="en-US" sz="2000" dirty="0">
              <a:latin typeface="Cambria"/>
              <a:cs typeface="Cambria"/>
            </a:endParaRP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38</a:t>
            </a:fld>
            <a:endParaRPr lang="en-US" altLang="en-US"/>
          </a:p>
        </p:txBody>
      </p:sp>
    </p:spTree>
    <p:extLst>
      <p:ext uri="{BB962C8B-B14F-4D97-AF65-F5344CB8AC3E}">
        <p14:creationId xmlns:p14="http://schemas.microsoft.com/office/powerpoint/2010/main" val="210697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get an Extension?</a:t>
            </a:r>
          </a:p>
          <a:p>
            <a:endParaRPr lang="en-US" dirty="0"/>
          </a:p>
          <a:p>
            <a:r>
              <a:rPr lang="en-US" dirty="0"/>
              <a:t>You may file a petition in writing for special  permission to continue to work toward the  award after reaching age 18…BUT….</a:t>
            </a:r>
          </a:p>
          <a:p>
            <a:endParaRPr lang="en-US" dirty="0"/>
          </a:p>
          <a:p>
            <a:r>
              <a:rPr lang="en-US" dirty="0"/>
              <a:t>The petition must show good and sufficient  evidence and detail extenuating  circumstances.</a:t>
            </a:r>
          </a:p>
          <a:p>
            <a:r>
              <a:rPr lang="en-US" dirty="0"/>
              <a:t>Extenuating circumstances are defined as  conditions or situations that are totally  beyond the control of the Scout.</a:t>
            </a:r>
          </a:p>
          <a:p>
            <a:endParaRPr lang="en-US" dirty="0"/>
          </a:p>
          <a:p>
            <a:r>
              <a:rPr lang="en-US" dirty="0"/>
              <a:t>Late is Late, Late is NOT an excuse!!</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39</a:t>
            </a:fld>
            <a:endParaRPr lang="en-US" altLang="en-US"/>
          </a:p>
        </p:txBody>
      </p:sp>
    </p:spTree>
    <p:extLst>
      <p:ext uri="{BB962C8B-B14F-4D97-AF65-F5344CB8AC3E}">
        <p14:creationId xmlns:p14="http://schemas.microsoft.com/office/powerpoint/2010/main" val="100897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it out completely</a:t>
            </a:r>
          </a:p>
          <a:p>
            <a:endParaRPr lang="en-US" dirty="0"/>
          </a:p>
          <a:p>
            <a:r>
              <a:rPr lang="en-US" dirty="0"/>
              <a:t>Ideally, use the form from Scoutbook which will ensure correct dates for your merit badges and leadership roles AND be the most up to date version</a:t>
            </a:r>
          </a:p>
          <a:p>
            <a:endParaRPr lang="en-US" dirty="0"/>
          </a:p>
          <a:p>
            <a:r>
              <a:rPr lang="en-US" dirty="0"/>
              <a:t>List references as requested		Be sure all dates are correct</a:t>
            </a:r>
          </a:p>
          <a:p>
            <a:r>
              <a:rPr lang="en-US" dirty="0"/>
              <a:t>Include unit numbers for  merit badges	List only 21 merit badges</a:t>
            </a:r>
          </a:p>
          <a:p>
            <a:r>
              <a:rPr lang="en-US" dirty="0"/>
              <a:t>Complete and sign the back  side	Attach to your project workbook</a:t>
            </a:r>
          </a:p>
          <a:p>
            <a:endParaRPr lang="en-US" dirty="0"/>
          </a:p>
          <a:p>
            <a:r>
              <a:rPr lang="en-US" dirty="0"/>
              <a:t>Send your application to Council for  verification</a:t>
            </a:r>
          </a:p>
          <a:p>
            <a:r>
              <a:rPr lang="en-US" dirty="0"/>
              <a:t>Council will then:  Inform the District’s Advancement Committee that application is ready to Authorize Board of Review</a:t>
            </a:r>
          </a:p>
          <a:p>
            <a:endParaRPr lang="en-US" dirty="0"/>
          </a:p>
          <a:p>
            <a:r>
              <a:rPr lang="en-US" dirty="0"/>
              <a:t>District Advancement Committee receives the  verified application from LHC and  prepares the Eagle Board of Review Packet for </a:t>
            </a:r>
          </a:p>
          <a:p>
            <a:r>
              <a:rPr lang="en-US" dirty="0"/>
              <a:t>Board of Review arranged by District  Eagle Chairman (3 to 6 members)</a:t>
            </a:r>
          </a:p>
          <a:p>
            <a:endParaRPr lang="en-US" dirty="0"/>
          </a:p>
          <a:p>
            <a:r>
              <a:rPr lang="en-US" dirty="0"/>
              <a:t>The Eagle Board of Review is held </a:t>
            </a:r>
          </a:p>
          <a:p>
            <a:r>
              <a:rPr lang="en-US" dirty="0"/>
              <a:t>Unit Leader may introduce candidate to the  members but is not a board member</a:t>
            </a:r>
          </a:p>
          <a:p>
            <a:r>
              <a:rPr lang="en-US" dirty="0"/>
              <a:t>Requires unanimous decision</a:t>
            </a:r>
          </a:p>
          <a:p>
            <a:endParaRPr lang="en-US" dirty="0"/>
          </a:p>
          <a:p>
            <a:r>
              <a:rPr lang="en-US" dirty="0"/>
              <a:t>Board of Review signs off if the candidate is passed.  Application is sent to  Council for processing</a:t>
            </a:r>
          </a:p>
          <a:p>
            <a:r>
              <a:rPr lang="en-US" dirty="0"/>
              <a:t>Council Scout Executive signs  Application</a:t>
            </a:r>
          </a:p>
          <a:p>
            <a:r>
              <a:rPr lang="en-US" dirty="0"/>
              <a:t>Application sent to National which  verifies and authorizes award (Done  electronically; target is 6 weeks, may be as little as 2 weeks)</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8</a:t>
            </a:fld>
            <a:endParaRPr lang="en-US" altLang="en-US"/>
          </a:p>
        </p:txBody>
      </p:sp>
    </p:spTree>
    <p:extLst>
      <p:ext uri="{BB962C8B-B14F-4D97-AF65-F5344CB8AC3E}">
        <p14:creationId xmlns:p14="http://schemas.microsoft.com/office/powerpoint/2010/main" val="2789147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are almost 18...</a:t>
            </a:r>
          </a:p>
          <a:p>
            <a:r>
              <a:rPr lang="en-US" dirty="0"/>
              <a:t>Work hard to complete your requirements.</a:t>
            </a:r>
          </a:p>
          <a:p>
            <a:r>
              <a:rPr lang="en-US" dirty="0"/>
              <a:t>Talk to your leaders now so that they can  help you and warn you of problems.</a:t>
            </a:r>
          </a:p>
          <a:p>
            <a:r>
              <a:rPr lang="en-US" dirty="0"/>
              <a:t>Remember that adult leaders have busy  lives.  Don’t ask a leader to give up a  vacation because you forgot your 18th  birthday.</a:t>
            </a:r>
          </a:p>
          <a:p>
            <a:r>
              <a:rPr lang="en-US" dirty="0"/>
              <a:t>Know your deadlines in advance!</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40</a:t>
            </a:fld>
            <a:endParaRPr lang="en-US" altLang="en-US"/>
          </a:p>
        </p:txBody>
      </p:sp>
    </p:spTree>
    <p:extLst>
      <p:ext uri="{BB962C8B-B14F-4D97-AF65-F5344CB8AC3E}">
        <p14:creationId xmlns:p14="http://schemas.microsoft.com/office/powerpoint/2010/main" val="2035405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GOAL is to soar as an Eagle.</a:t>
            </a:r>
          </a:p>
          <a:p>
            <a:r>
              <a:rPr lang="en-US" dirty="0"/>
              <a:t>Keep your eye on your goal.</a:t>
            </a:r>
          </a:p>
          <a:p>
            <a:r>
              <a:rPr lang="en-US" dirty="0"/>
              <a:t>Accomplish your goal.</a:t>
            </a:r>
          </a:p>
          <a:p>
            <a:r>
              <a:rPr lang="en-US" dirty="0"/>
              <a:t>Plan ahead and you will Soar as an  Eagle.</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41</a:t>
            </a:fld>
            <a:endParaRPr lang="en-US" altLang="en-US"/>
          </a:p>
        </p:txBody>
      </p:sp>
    </p:spTree>
    <p:extLst>
      <p:ext uri="{BB962C8B-B14F-4D97-AF65-F5344CB8AC3E}">
        <p14:creationId xmlns:p14="http://schemas.microsoft.com/office/powerpoint/2010/main" val="238378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Choosing a Project</a:t>
            </a:r>
          </a:p>
          <a:p>
            <a:endParaRPr lang="en-US" dirty="0"/>
          </a:p>
          <a:p>
            <a:r>
              <a:rPr lang="en-US" dirty="0"/>
              <a:t>Answering these questions can help you in choosing a potential project.</a:t>
            </a:r>
          </a:p>
          <a:p>
            <a:endParaRPr lang="en-US" dirty="0"/>
          </a:p>
          <a:p>
            <a:r>
              <a:rPr lang="en-US" dirty="0"/>
              <a:t>Please take a moment to answer each  question on a separate sheet of paper as  completely as you can.</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42</a:t>
            </a:fld>
            <a:endParaRPr lang="en-US" altLang="en-US"/>
          </a:p>
        </p:txBody>
      </p:sp>
    </p:spTree>
    <p:extLst>
      <p:ext uri="{BB962C8B-B14F-4D97-AF65-F5344CB8AC3E}">
        <p14:creationId xmlns:p14="http://schemas.microsoft.com/office/powerpoint/2010/main" val="4058258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a:t>
            </a:r>
          </a:p>
          <a:p>
            <a:r>
              <a:rPr lang="en-US" dirty="0"/>
              <a:t>What are your current interests outside  of Scouting? (i.e.: football, hockey, chess, speaking, building,</a:t>
            </a:r>
          </a:p>
          <a:p>
            <a:r>
              <a:rPr lang="en-US" dirty="0"/>
              <a:t>computers, teaching, hiking, boating, theater, etc.</a:t>
            </a:r>
          </a:p>
          <a:p>
            <a:endParaRPr lang="en-US" dirty="0"/>
          </a:p>
          <a:p>
            <a:r>
              <a:rPr lang="en-US" dirty="0"/>
              <a:t>Question 2:</a:t>
            </a:r>
          </a:p>
          <a:p>
            <a:r>
              <a:rPr lang="en-US" dirty="0"/>
              <a:t>What are your best skills? (i.e.: organizing,  books, technology, physical, planning, leading, acting,  writing, etc.)</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43</a:t>
            </a:fld>
            <a:endParaRPr lang="en-US" altLang="en-US"/>
          </a:p>
        </p:txBody>
      </p:sp>
    </p:spTree>
    <p:extLst>
      <p:ext uri="{BB962C8B-B14F-4D97-AF65-F5344CB8AC3E}">
        <p14:creationId xmlns:p14="http://schemas.microsoft.com/office/powerpoint/2010/main" val="2138645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a:t>
            </a:r>
          </a:p>
          <a:p>
            <a:r>
              <a:rPr lang="en-US" dirty="0"/>
              <a:t>What schools, churches and community  groups have influenced your life?</a:t>
            </a:r>
          </a:p>
          <a:p>
            <a:endParaRPr lang="en-US" dirty="0"/>
          </a:p>
          <a:p>
            <a:r>
              <a:rPr lang="en-US" dirty="0"/>
              <a:t>Are they non-profit and non-BSA?</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44</a:t>
            </a:fld>
            <a:endParaRPr lang="en-US" altLang="en-US"/>
          </a:p>
        </p:txBody>
      </p:sp>
    </p:spTree>
    <p:extLst>
      <p:ext uri="{BB962C8B-B14F-4D97-AF65-F5344CB8AC3E}">
        <p14:creationId xmlns:p14="http://schemas.microsoft.com/office/powerpoint/2010/main" val="3390328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a:t>
            </a:r>
          </a:p>
          <a:p>
            <a:r>
              <a:rPr lang="en-US" dirty="0"/>
              <a:t>What needs to be done for these groups?</a:t>
            </a:r>
          </a:p>
          <a:p>
            <a:r>
              <a:rPr lang="en-US" dirty="0"/>
              <a:t>(it can not be maintenance or fundraising)</a:t>
            </a:r>
          </a:p>
          <a:p>
            <a:endParaRPr lang="en-US" dirty="0"/>
          </a:p>
          <a:p>
            <a:r>
              <a:rPr lang="en-US" dirty="0"/>
              <a:t>Question 5:</a:t>
            </a:r>
          </a:p>
          <a:p>
            <a:r>
              <a:rPr lang="en-US" dirty="0"/>
              <a:t>Who would you contact to find how to help?	</a:t>
            </a:r>
          </a:p>
          <a:p>
            <a:r>
              <a:rPr lang="en-US" dirty="0"/>
              <a:t>(School Principal, Church Minister/Grounds  Keeper, Superintendent, Ranger, Administrator)</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45</a:t>
            </a:fld>
            <a:endParaRPr lang="en-US" altLang="en-US"/>
          </a:p>
        </p:txBody>
      </p:sp>
    </p:spTree>
    <p:extLst>
      <p:ext uri="{BB962C8B-B14F-4D97-AF65-F5344CB8AC3E}">
        <p14:creationId xmlns:p14="http://schemas.microsoft.com/office/powerpoint/2010/main" val="1402724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Eagle Projects</a:t>
            </a:r>
          </a:p>
          <a:p>
            <a:endParaRPr lang="en-US" dirty="0"/>
          </a:p>
          <a:p>
            <a:r>
              <a:rPr lang="en-US" dirty="0"/>
              <a:t>When in doubt ASK!</a:t>
            </a:r>
          </a:p>
          <a:p>
            <a:r>
              <a:rPr lang="en-US" dirty="0"/>
              <a:t>The Advancement Committee is here to help.  We WANT you to succeed.</a:t>
            </a:r>
          </a:p>
          <a:p>
            <a:endParaRPr lang="en-US" dirty="0"/>
          </a:p>
          <a:p>
            <a:r>
              <a:rPr lang="en-US" dirty="0"/>
              <a:t>If you are unsure if the project is appropriate contact either your coach or the advancement committee and run the idea past them</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46</a:t>
            </a:fld>
            <a:endParaRPr lang="en-US" altLang="en-US"/>
          </a:p>
        </p:txBody>
      </p:sp>
    </p:spTree>
    <p:extLst>
      <p:ext uri="{BB962C8B-B14F-4D97-AF65-F5344CB8AC3E}">
        <p14:creationId xmlns:p14="http://schemas.microsoft.com/office/powerpoint/2010/main" val="2637824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best get your project approved</a:t>
            </a:r>
          </a:p>
          <a:p>
            <a:endParaRPr lang="en-US" dirty="0"/>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5AA3"/>
                </a:solidFill>
                <a:effectLst/>
                <a:uLnTx/>
                <a:uFillTx/>
                <a:latin typeface="Helvetica"/>
                <a:ea typeface="ヒラギノ角ゴ Pro W3" pitchFamily="-128" charset="-128"/>
              </a:rPr>
              <a:t>First—make it legible</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Use the fillable PDF form to ensure we can read it.  If we can’t read it, we can’t approve it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5AA3"/>
                </a:solidFill>
                <a:effectLst/>
                <a:uLnTx/>
                <a:uFillTx/>
                <a:latin typeface="Helvetica"/>
                <a:ea typeface="ヒラギノ角ゴ Pro W3" pitchFamily="-128" charset="-128"/>
              </a:rPr>
              <a:t>Second, be clear about what will be done. While it is a proposal and does not require a full plan, we need to know that you have some basic plan in mind</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Some ways to accomplish this</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5AA3"/>
                </a:solidFill>
                <a:effectLst/>
                <a:uLnTx/>
                <a:uFillTx/>
                <a:latin typeface="Helvetica"/>
                <a:ea typeface="ヒラギノ角ゴ Pro W3" pitchFamily="-128" charset="-128"/>
              </a:rPr>
              <a:t>Show before pictures then describe what will be done in that area</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5AA3"/>
                </a:solidFill>
                <a:effectLst/>
                <a:uLnTx/>
                <a:uFillTx/>
                <a:latin typeface="Helvetica"/>
                <a:ea typeface="ヒラギノ角ゴ Pro W3" pitchFamily="-128" charset="-128"/>
              </a:rPr>
              <a:t>Show blueprints of what you may be building</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5AA3"/>
                </a:solidFill>
                <a:effectLst/>
                <a:uLnTx/>
                <a:uFillTx/>
                <a:latin typeface="Helvetica"/>
                <a:ea typeface="ヒラギノ角ゴ Pro W3" pitchFamily="-128" charset="-128"/>
              </a:rPr>
              <a:t>Detailed description of the work and how YOU will lead the project</a:t>
            </a:r>
          </a:p>
          <a:p>
            <a:pPr marL="1143000" marR="0" lvl="2" indent="-2286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5AA3"/>
                </a:solidFill>
                <a:effectLst/>
                <a:uLnTx/>
                <a:uFillTx/>
                <a:latin typeface="Helvetica"/>
                <a:ea typeface="ヒラギノ角ゴ Pro W3" pitchFamily="-128" charset="-128"/>
              </a:rPr>
              <a:t>Show you have considered some of the risks and what you are doing to mitigate them—weather, not enough supplies or people for example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5AA3"/>
                </a:solidFill>
                <a:effectLst/>
                <a:uLnTx/>
                <a:uFillTx/>
                <a:latin typeface="Helvetica"/>
                <a:ea typeface="ヒラギノ角ゴ Pro W3" pitchFamily="-128" charset="-128"/>
              </a:rPr>
              <a:t>Third (but really first)—detail safety plans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5AA3"/>
                </a:solidFill>
                <a:effectLst/>
                <a:uLnTx/>
                <a:uFillTx/>
                <a:latin typeface="Helvetica"/>
                <a:ea typeface="ヒラギノ角ゴ Pro W3" pitchFamily="-128" charset="-128"/>
              </a:rPr>
              <a:t>Often this section is not well thought out.  YOU are the leader.  YOU are also responsible for the health and wellbeing of the people working with you.  Put yourself in their place are you sure they will be able to do the work safely?  Put anything needed to do that in this section of the workbook.</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5AA3"/>
                </a:solidFill>
                <a:effectLst/>
                <a:uLnTx/>
                <a:uFillTx/>
                <a:latin typeface="Helvetica"/>
                <a:ea typeface="ヒラギノ角ゴ Pro W3" pitchFamily="-128" charset="-128"/>
              </a:rPr>
              <a:t>Fourth, make sure you have all the required signatures</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47</a:t>
            </a:fld>
            <a:endParaRPr lang="en-US" altLang="en-US"/>
          </a:p>
        </p:txBody>
      </p:sp>
    </p:spTree>
    <p:extLst>
      <p:ext uri="{BB962C8B-B14F-4D97-AF65-F5344CB8AC3E}">
        <p14:creationId xmlns:p14="http://schemas.microsoft.com/office/powerpoint/2010/main" val="603620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service projects can be worthwhile and  beneficial but still not qualify.	</a:t>
            </a:r>
          </a:p>
          <a:p>
            <a:r>
              <a:rPr lang="en-US" dirty="0"/>
              <a:t>Replacing a  fence for an elderly person at their home is  worthy but not acceptable as an Eagle  Project because it benefits an individual  rather than the community.</a:t>
            </a:r>
          </a:p>
          <a:p>
            <a:endParaRPr lang="en-US" dirty="0"/>
          </a:p>
          <a:p>
            <a:r>
              <a:rPr lang="en-US" dirty="0"/>
              <a:t>Some may be tough calls.	</a:t>
            </a:r>
          </a:p>
          <a:p>
            <a:r>
              <a:rPr lang="en-US" dirty="0"/>
              <a:t>A blood drive  usually lacks the leadership needed for the  project, but it is still possible to qualify  under some circumstances.</a:t>
            </a:r>
          </a:p>
          <a:p>
            <a:endParaRPr lang="en-US"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48</a:t>
            </a:fld>
            <a:endParaRPr lang="en-US" altLang="en-US"/>
          </a:p>
        </p:txBody>
      </p:sp>
    </p:spTree>
    <p:extLst>
      <p:ext uri="{BB962C8B-B14F-4D97-AF65-F5344CB8AC3E}">
        <p14:creationId xmlns:p14="http://schemas.microsoft.com/office/powerpoint/2010/main" val="2527660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Eagle Myths:</a:t>
            </a:r>
          </a:p>
          <a:p>
            <a:r>
              <a:rPr lang="en-US" dirty="0"/>
              <a:t>The project must involve wood construction.</a:t>
            </a:r>
          </a:p>
          <a:p>
            <a:r>
              <a:rPr lang="en-US" dirty="0"/>
              <a:t>Detailed drawings to scale/CAD/3D must be included.</a:t>
            </a:r>
          </a:p>
          <a:p>
            <a:r>
              <a:rPr lang="en-US" dirty="0"/>
              <a:t>The Scout can not receive help from his parent.</a:t>
            </a:r>
          </a:p>
          <a:p>
            <a:r>
              <a:rPr lang="en-US" dirty="0"/>
              <a:t>Can not involve any volunteers from outside the unit.</a:t>
            </a:r>
          </a:p>
          <a:p>
            <a:r>
              <a:rPr lang="en-US" dirty="0"/>
              <a:t>Must include multi-media presentations.</a:t>
            </a:r>
          </a:p>
          <a:p>
            <a:r>
              <a:rPr lang="en-US" dirty="0"/>
              <a:t>The project must be completed within 30 days.</a:t>
            </a:r>
          </a:p>
          <a:p>
            <a:r>
              <a:rPr lang="en-US" dirty="0"/>
              <a:t>The Project must be completed as the last requirement.</a:t>
            </a:r>
          </a:p>
          <a:p>
            <a:r>
              <a:rPr lang="en-US" dirty="0"/>
              <a:t>The project write-up must be done in such a way that  any other Scout could complete it.</a:t>
            </a:r>
          </a:p>
          <a:p>
            <a:r>
              <a:rPr lang="en-US" dirty="0"/>
              <a:t>The Scout must be 16 years of age before beginning work.</a:t>
            </a:r>
          </a:p>
          <a:p>
            <a:r>
              <a:rPr lang="en-US" dirty="0"/>
              <a:t>The project must have a minimum of 200 hours.</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49</a:t>
            </a:fld>
            <a:endParaRPr lang="en-US" altLang="en-US"/>
          </a:p>
        </p:txBody>
      </p:sp>
    </p:spTree>
    <p:extLst>
      <p:ext uri="{BB962C8B-B14F-4D97-AF65-F5344CB8AC3E}">
        <p14:creationId xmlns:p14="http://schemas.microsoft.com/office/powerpoint/2010/main" val="35972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for review must be in 2 weeks prior regular District schedule </a:t>
            </a:r>
          </a:p>
          <a:p>
            <a:endParaRPr lang="en-US" dirty="0"/>
          </a:p>
          <a:p>
            <a:r>
              <a:rPr lang="en-US" dirty="0"/>
              <a:t>Projects can be emailed directly in PDF directly to the advancement chair</a:t>
            </a:r>
          </a:p>
          <a:p>
            <a:r>
              <a:rPr lang="en-US" dirty="0"/>
              <a:t>Project workbooks (in PDF form) and letters of reference can also be emailed directly to the advancement chair</a:t>
            </a:r>
          </a:p>
          <a:p>
            <a:endParaRPr lang="en-US" dirty="0"/>
          </a:p>
          <a:p>
            <a:r>
              <a:rPr lang="en-US" dirty="0"/>
              <a:t>Letters of reference are to be mailed via standard mail</a:t>
            </a:r>
          </a:p>
          <a:p>
            <a:endParaRPr lang="en-US" dirty="0"/>
          </a:p>
          <a:p>
            <a:r>
              <a:rPr lang="en-US" dirty="0"/>
              <a:t>The Eagle application needs to go to the service center for verification (step 5 for previous slides)</a:t>
            </a:r>
          </a:p>
          <a:p>
            <a:r>
              <a:rPr lang="en-US" dirty="0"/>
              <a:t>Reviews are held according to each District’s Schedule</a:t>
            </a:r>
          </a:p>
          <a:p>
            <a:r>
              <a:rPr lang="en-US" dirty="0"/>
              <a:t>Both proposals and reviews follow the same board make-up format</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9</a:t>
            </a:fld>
            <a:endParaRPr lang="en-US" altLang="en-US"/>
          </a:p>
        </p:txBody>
      </p:sp>
    </p:spTree>
    <p:extLst>
      <p:ext uri="{BB962C8B-B14F-4D97-AF65-F5344CB8AC3E}">
        <p14:creationId xmlns:p14="http://schemas.microsoft.com/office/powerpoint/2010/main" val="222520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active in your troop, team, ship or  crew for a period of at least six (6)  months after you achieve the rank of  Life Scout</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11</a:t>
            </a:fld>
            <a:endParaRPr lang="en-US" altLang="en-US"/>
          </a:p>
        </p:txBody>
      </p:sp>
    </p:spTree>
    <p:extLst>
      <p:ext uri="{BB962C8B-B14F-4D97-AF65-F5344CB8AC3E}">
        <p14:creationId xmlns:p14="http://schemas.microsoft.com/office/powerpoint/2010/main" val="337397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Life Scout, demonstrate Scout Spirit by living the Scout Oath and Scout Law. </a:t>
            </a:r>
          </a:p>
          <a:p>
            <a:r>
              <a:rPr lang="en-US" dirty="0"/>
              <a:t>Tell how you have done your duty to God, how you have lived the Scout Oath and Scout Law </a:t>
            </a:r>
          </a:p>
          <a:p>
            <a:r>
              <a:rPr lang="en-US" dirty="0"/>
              <a:t>in your everyday life, and how your understanding of the Scout Oath and Scout Law will guide </a:t>
            </a:r>
          </a:p>
          <a:p>
            <a:r>
              <a:rPr lang="en-US" dirty="0"/>
              <a:t>your life in the future. List on your Eagle Scout Rank Application the names of individuals who</a:t>
            </a:r>
          </a:p>
          <a:p>
            <a:r>
              <a:rPr lang="en-US" dirty="0"/>
              <a:t>know you personally and would be willing to provide a recommendation on your behalf, </a:t>
            </a:r>
          </a:p>
          <a:p>
            <a:r>
              <a:rPr lang="en-US" dirty="0"/>
              <a:t>including parents/guardians, religious (if not affiliated with an organized religion, then the </a:t>
            </a:r>
          </a:p>
          <a:p>
            <a:r>
              <a:rPr lang="en-US" dirty="0"/>
              <a:t>parent or guardian provides this reference), educational, employer (if employed), and two other references.</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12</a:t>
            </a:fld>
            <a:endParaRPr lang="en-US" altLang="en-US"/>
          </a:p>
        </p:txBody>
      </p:sp>
    </p:spTree>
    <p:extLst>
      <p:ext uri="{BB962C8B-B14F-4D97-AF65-F5344CB8AC3E}">
        <p14:creationId xmlns:p14="http://schemas.microsoft.com/office/powerpoint/2010/main" val="348782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Life Scout, serve actively for a  period of six (6) months in one or more  </a:t>
            </a:r>
          </a:p>
          <a:p>
            <a:r>
              <a:rPr lang="en-US" dirty="0"/>
              <a:t>qualified positions of responsibility.  List  only those positions served after your Life  Board of Review Date.</a:t>
            </a:r>
          </a:p>
          <a:p>
            <a:endParaRPr lang="en-US" dirty="0"/>
          </a:p>
          <a:p>
            <a:endParaRPr lang="en-US" dirty="0"/>
          </a:p>
          <a:p>
            <a:r>
              <a:rPr lang="en-US" dirty="0"/>
              <a:t>Serve Actively in your Position of Responsibility</a:t>
            </a:r>
          </a:p>
          <a:p>
            <a:endParaRPr lang="en-US" dirty="0"/>
          </a:p>
          <a:p>
            <a:r>
              <a:rPr lang="en-US" dirty="0"/>
              <a:t>Time carried on the unit records in the position is  all that is required.</a:t>
            </a:r>
          </a:p>
          <a:p>
            <a:endParaRPr lang="en-US" dirty="0"/>
          </a:p>
          <a:p>
            <a:r>
              <a:rPr lang="en-US" dirty="0"/>
              <a:t>You do not have to hold one position for six (6)  months.</a:t>
            </a:r>
          </a:p>
          <a:p>
            <a:endParaRPr lang="en-US" dirty="0"/>
          </a:p>
          <a:p>
            <a:r>
              <a:rPr lang="en-US" dirty="0"/>
              <a:t>You do not have to hold the position for six (6)  consecutive months.</a:t>
            </a:r>
          </a:p>
          <a:p>
            <a:endParaRPr lang="en-US" dirty="0"/>
          </a:p>
          <a:p>
            <a:r>
              <a:rPr lang="en-US" dirty="0"/>
              <a:t>You may meet this requirement any time while a  Life Scout.</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16</a:t>
            </a:fld>
            <a:endParaRPr lang="en-US" altLang="en-US"/>
          </a:p>
        </p:txBody>
      </p:sp>
    </p:spTree>
    <p:extLst>
      <p:ext uri="{BB962C8B-B14F-4D97-AF65-F5344CB8AC3E}">
        <p14:creationId xmlns:p14="http://schemas.microsoft.com/office/powerpoint/2010/main" val="267240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Life Scout,  plan, develop, and  give leadership to  others in a service  </a:t>
            </a:r>
          </a:p>
          <a:p>
            <a:r>
              <a:rPr lang="en-US" dirty="0"/>
              <a:t>project helpful to  any religious  institution, any  school, or your  community.</a:t>
            </a:r>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18</a:t>
            </a:fld>
            <a:endParaRPr lang="en-US" altLang="en-US"/>
          </a:p>
        </p:txBody>
      </p:sp>
    </p:spTree>
    <p:extLst>
      <p:ext uri="{BB962C8B-B14F-4D97-AF65-F5344CB8AC3E}">
        <p14:creationId xmlns:p14="http://schemas.microsoft.com/office/powerpoint/2010/main" val="382500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part in a Scoutmaster conference with your  unit leader.</a:t>
            </a:r>
          </a:p>
          <a:p>
            <a:endParaRPr lang="en-US" dirty="0"/>
          </a:p>
          <a:p>
            <a:r>
              <a:rPr lang="en-US" dirty="0"/>
              <a:t>A Scoutmaster conference is a positive experience,  the objective of which is to help a Scout evaluate his or her accomplishments and set new goals. Even goals beyond the rank of Eagle and/or the age of 18.</a:t>
            </a:r>
          </a:p>
          <a:p>
            <a:endParaRPr lang="en-US" dirty="0"/>
          </a:p>
          <a:p>
            <a:r>
              <a:rPr lang="en-US" dirty="0"/>
              <a:t>A Scoutmaster conference may be conducted at the  request of an Eagle candidate or be initiated by  the unit leader.</a:t>
            </a:r>
          </a:p>
          <a:p>
            <a:endParaRPr lang="en-US" dirty="0"/>
          </a:p>
          <a:p>
            <a:r>
              <a:rPr lang="en-US" dirty="0"/>
              <a:t>*</a:t>
            </a:r>
            <a:r>
              <a:rPr lang="en-US" b="1" i="1" dirty="0"/>
              <a:t>When there is a reason to believe that an Eagle  candidate will not be qualified to achieve the Eagle  Scout award within the six-month period prior to  his or her eighteenth birthday, the unit leader is  obligated to initiate a counseling session, on a  timely basis, so as to give the Eagle candidate every  reasonable opportunity to become qualified.</a:t>
            </a:r>
          </a:p>
          <a:p>
            <a:endParaRPr lang="en-US" b="1" i="1" dirty="0"/>
          </a:p>
          <a:p>
            <a:endParaRPr lang="en-US" dirty="0"/>
          </a:p>
        </p:txBody>
      </p:sp>
      <p:sp>
        <p:nvSpPr>
          <p:cNvPr id="4" name="Slide Number Placeholder 3"/>
          <p:cNvSpPr>
            <a:spLocks noGrp="1"/>
          </p:cNvSpPr>
          <p:nvPr>
            <p:ph type="sldNum" sz="quarter" idx="5"/>
          </p:nvPr>
        </p:nvSpPr>
        <p:spPr/>
        <p:txBody>
          <a:bodyPr/>
          <a:lstStyle/>
          <a:p>
            <a:fld id="{EF991A92-9725-4762-8F3E-A3B5E5753222}" type="slidenum">
              <a:rPr lang="en-US" altLang="en-US" smtClean="0"/>
              <a:pPr/>
              <a:t>19</a:t>
            </a:fld>
            <a:endParaRPr lang="en-US" altLang="en-US"/>
          </a:p>
        </p:txBody>
      </p:sp>
    </p:spTree>
    <p:extLst>
      <p:ext uri="{BB962C8B-B14F-4D97-AF65-F5344CB8AC3E}">
        <p14:creationId xmlns:p14="http://schemas.microsoft.com/office/powerpoint/2010/main" val="148267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109659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82377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a:extLst>
              <a:ext uri="{FF2B5EF4-FFF2-40B4-BE49-F238E27FC236}">
                <a16:creationId xmlns:a16="http://schemas.microsoft.com/office/drawing/2014/main" id="{B735EDB3-BD15-4633-A2CB-A6F4CB47B8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F88F3A-5CBD-47E2-9299-C0B4EF8107F5}"/>
              </a:ext>
            </a:extLst>
          </p:cNvPr>
          <p:cNvSpPr>
            <a:spLocks noGrp="1"/>
          </p:cNvSpPr>
          <p:nvPr>
            <p:ph type="ftr" sz="quarter" idx="10"/>
          </p:nvPr>
        </p:nvSpPr>
        <p:spPr/>
        <p:txBody>
          <a:bodyPr/>
          <a:lstStyle>
            <a:lvl1pPr defTabSz="914400" fontAlgn="auto">
              <a:spcBef>
                <a:spcPts val="0"/>
              </a:spcBef>
              <a:spcAft>
                <a:spcPts val="0"/>
              </a:spcAft>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9722E13C-2C44-401E-9901-ADFD717D387F}"/>
              </a:ext>
            </a:extLst>
          </p:cNvPr>
          <p:cNvSpPr>
            <a:spLocks noGrp="1"/>
          </p:cNvSpPr>
          <p:nvPr>
            <p:ph type="sldNum" sz="quarter" idx="11"/>
          </p:nvPr>
        </p:nvSpPr>
        <p:spPr/>
        <p:txBody>
          <a:bodyPr/>
          <a:lstStyle>
            <a:lvl1pPr defTabSz="914400">
              <a:defRPr/>
            </a:lvl1pPr>
          </a:lstStyle>
          <a:p>
            <a:fld id="{25E19447-75D1-4212-AFC0-657AA3DA1894}" type="slidenum">
              <a:rPr lang="en-US" altLang="en-US"/>
              <a:pPr/>
              <a:t>‹#›</a:t>
            </a:fld>
            <a:endParaRPr lang="en-US" altLang="en-US"/>
          </a:p>
        </p:txBody>
      </p:sp>
      <p:sp>
        <p:nvSpPr>
          <p:cNvPr id="7" name="Date Placeholder 6">
            <a:extLst>
              <a:ext uri="{FF2B5EF4-FFF2-40B4-BE49-F238E27FC236}">
                <a16:creationId xmlns:a16="http://schemas.microsoft.com/office/drawing/2014/main" id="{A34E5DC3-308C-46B0-8947-3C3E0CCE1A24}"/>
              </a:ext>
            </a:extLst>
          </p:cNvPr>
          <p:cNvSpPr>
            <a:spLocks noGrp="1"/>
          </p:cNvSpPr>
          <p:nvPr>
            <p:ph type="dt" sz="half" idx="12"/>
          </p:nvPr>
        </p:nvSpPr>
        <p:spPr>
          <a:xfrm>
            <a:off x="3816350" y="6508750"/>
            <a:ext cx="2133600" cy="365125"/>
          </a:xfrm>
          <a:prstGeom prst="rect">
            <a:avLst/>
          </a:prstGeom>
        </p:spPr>
        <p:txBody>
          <a:bodyPr/>
          <a:lstStyle>
            <a:lvl1pPr defTabSz="914400">
              <a:defRPr/>
            </a:lvl1pPr>
          </a:lstStyle>
          <a:p>
            <a:fld id="{37AB7990-19D5-427A-BA66-0887C47E3BC5}" type="datetime1">
              <a:rPr lang="en-US" altLang="en-US"/>
              <a:pPr/>
              <a:t>2/26/2022</a:t>
            </a:fld>
            <a:endParaRPr lang="en-US" altLang="en-US"/>
          </a:p>
        </p:txBody>
      </p:sp>
    </p:spTree>
    <p:extLst>
      <p:ext uri="{BB962C8B-B14F-4D97-AF65-F5344CB8AC3E}">
        <p14:creationId xmlns:p14="http://schemas.microsoft.com/office/powerpoint/2010/main" val="250922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D85300C3-C340-4D05-934B-16950BF017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E98F1B17-556D-454D-ACC8-7A82B9B3C3DF}"/>
              </a:ext>
            </a:extLst>
          </p:cNvPr>
          <p:cNvSpPr>
            <a:spLocks noGrp="1"/>
          </p:cNvSpPr>
          <p:nvPr>
            <p:ph type="dt" sz="half" idx="10"/>
          </p:nvPr>
        </p:nvSpPr>
        <p:spPr>
          <a:xfrm>
            <a:off x="3816350" y="6508750"/>
            <a:ext cx="2133600" cy="365125"/>
          </a:xfrm>
          <a:prstGeom prst="rect">
            <a:avLst/>
          </a:prstGeom>
        </p:spPr>
        <p:txBody>
          <a:bodyPr/>
          <a:lstStyle>
            <a:lvl1pPr defTabSz="914400">
              <a:defRPr/>
            </a:lvl1pPr>
          </a:lstStyle>
          <a:p>
            <a:fld id="{391D0941-4DCF-4A9C-A20A-4AE03A06CA41}" type="datetime1">
              <a:rPr lang="en-US" altLang="en-US"/>
              <a:pPr/>
              <a:t>2/26/2022</a:t>
            </a:fld>
            <a:endParaRPr lang="en-US" altLang="en-US"/>
          </a:p>
        </p:txBody>
      </p:sp>
      <p:sp>
        <p:nvSpPr>
          <p:cNvPr id="5" name="Footer Placeholder 3">
            <a:extLst>
              <a:ext uri="{FF2B5EF4-FFF2-40B4-BE49-F238E27FC236}">
                <a16:creationId xmlns:a16="http://schemas.microsoft.com/office/drawing/2014/main" id="{0703810A-68A0-4816-9DE0-A4A18296BE9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r>
              <a:rPr lang="en-US"/>
              <a:t>BOY SCOUTS OF AMERICA</a:t>
            </a:r>
          </a:p>
        </p:txBody>
      </p:sp>
      <p:sp>
        <p:nvSpPr>
          <p:cNvPr id="6" name="Slide Number Placeholder 4">
            <a:extLst>
              <a:ext uri="{FF2B5EF4-FFF2-40B4-BE49-F238E27FC236}">
                <a16:creationId xmlns:a16="http://schemas.microsoft.com/office/drawing/2014/main" id="{9EC8F6CA-802C-4719-B3D2-388106BDE101}"/>
              </a:ext>
            </a:extLst>
          </p:cNvPr>
          <p:cNvSpPr>
            <a:spLocks noGrp="1"/>
          </p:cNvSpPr>
          <p:nvPr>
            <p:ph type="sldNum" sz="quarter" idx="12"/>
          </p:nvPr>
        </p:nvSpPr>
        <p:spPr/>
        <p:txBody>
          <a:bodyPr/>
          <a:lstStyle>
            <a:lvl1pPr defTabSz="914400">
              <a:defRPr/>
            </a:lvl1pPr>
          </a:lstStyle>
          <a:p>
            <a:fld id="{E8D5C968-3D5A-4946-AD2E-17F062A5CE60}" type="slidenum">
              <a:rPr lang="en-US" altLang="en-US"/>
              <a:pPr/>
              <a:t>‹#›</a:t>
            </a:fld>
            <a:endParaRPr lang="en-US" altLang="en-US"/>
          </a:p>
        </p:txBody>
      </p:sp>
    </p:spTree>
    <p:extLst>
      <p:ext uri="{BB962C8B-B14F-4D97-AF65-F5344CB8AC3E}">
        <p14:creationId xmlns:p14="http://schemas.microsoft.com/office/powerpoint/2010/main" val="411791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E5B8E-7E84-4CA5-A676-F540C39A11BE}"/>
              </a:ext>
            </a:extLst>
          </p:cNvPr>
          <p:cNvSpPr>
            <a:spLocks noGrp="1"/>
          </p:cNvSpPr>
          <p:nvPr>
            <p:ph type="dt" sz="half" idx="10"/>
          </p:nvPr>
        </p:nvSpPr>
        <p:spPr>
          <a:xfrm>
            <a:off x="3816350" y="6508750"/>
            <a:ext cx="2133600" cy="365125"/>
          </a:xfrm>
          <a:prstGeom prst="rect">
            <a:avLst/>
          </a:prstGeom>
        </p:spPr>
        <p:txBody>
          <a:bodyPr/>
          <a:lstStyle>
            <a:lvl1pPr defTabSz="914400">
              <a:defRPr/>
            </a:lvl1pPr>
          </a:lstStyle>
          <a:p>
            <a:fld id="{60C63172-9185-4374-8DAF-D863B017893C}" type="datetime1">
              <a:rPr lang="en-US" altLang="en-US"/>
              <a:pPr/>
              <a:t>2/26/2022</a:t>
            </a:fld>
            <a:endParaRPr lang="en-US" altLang="en-US"/>
          </a:p>
        </p:txBody>
      </p:sp>
      <p:sp>
        <p:nvSpPr>
          <p:cNvPr id="3" name="Footer Placeholder 2">
            <a:extLst>
              <a:ext uri="{FF2B5EF4-FFF2-40B4-BE49-F238E27FC236}">
                <a16:creationId xmlns:a16="http://schemas.microsoft.com/office/drawing/2014/main" id="{04F654B3-2F50-4A82-BB9C-8E3F5EDF4EB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r>
              <a:rPr lang="en-US"/>
              <a:t>BOY SCOUTS OF AMERICA</a:t>
            </a:r>
          </a:p>
        </p:txBody>
      </p:sp>
      <p:sp>
        <p:nvSpPr>
          <p:cNvPr id="4" name="Slide Number Placeholder 3">
            <a:extLst>
              <a:ext uri="{FF2B5EF4-FFF2-40B4-BE49-F238E27FC236}">
                <a16:creationId xmlns:a16="http://schemas.microsoft.com/office/drawing/2014/main" id="{EF5E1D2E-D8F5-4A62-A436-93DD04D5D9D8}"/>
              </a:ext>
            </a:extLst>
          </p:cNvPr>
          <p:cNvSpPr>
            <a:spLocks noGrp="1"/>
          </p:cNvSpPr>
          <p:nvPr>
            <p:ph type="sldNum" sz="quarter" idx="12"/>
          </p:nvPr>
        </p:nvSpPr>
        <p:spPr/>
        <p:txBody>
          <a:bodyPr/>
          <a:lstStyle>
            <a:lvl1pPr defTabSz="914400">
              <a:defRPr/>
            </a:lvl1pPr>
          </a:lstStyle>
          <a:p>
            <a:fld id="{B9FCAD45-FC86-40D2-97A2-F46335061864}" type="slidenum">
              <a:rPr lang="en-US" altLang="en-US"/>
              <a:pPr/>
              <a:t>‹#›</a:t>
            </a:fld>
            <a:endParaRPr lang="en-US" altLang="en-US"/>
          </a:p>
        </p:txBody>
      </p:sp>
    </p:spTree>
    <p:extLst>
      <p:ext uri="{BB962C8B-B14F-4D97-AF65-F5344CB8AC3E}">
        <p14:creationId xmlns:p14="http://schemas.microsoft.com/office/powerpoint/2010/main" val="3810692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A05514-55BF-46BE-9327-236D22D9E270}"/>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a:extLst>
              <a:ext uri="{FF2B5EF4-FFF2-40B4-BE49-F238E27FC236}">
                <a16:creationId xmlns:a16="http://schemas.microsoft.com/office/drawing/2014/main" id="{6B7180B5-2418-4FDE-AA07-014AF8C1C45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E28EB7-B2CC-47F7-A7FF-18D5EC6AE048}" type="slidenum">
              <a:rPr lang="en-US" altLang="en-US"/>
              <a:pPr/>
              <a:t>‹#›</a:t>
            </a:fld>
            <a:endParaRPr lang="en-US" altLang="en-US"/>
          </a:p>
        </p:txBody>
      </p:sp>
      <p:pic>
        <p:nvPicPr>
          <p:cNvPr id="7" name="Picture 6" descr="StationeryFolio.jpg">
            <a:extLst>
              <a:ext uri="{FF2B5EF4-FFF2-40B4-BE49-F238E27FC236}">
                <a16:creationId xmlns:a16="http://schemas.microsoft.com/office/drawing/2014/main" id="{3D239E8B-BA25-41CD-B7A6-87D4F4050181}"/>
              </a:ext>
            </a:extLst>
          </p:cNvPr>
          <p:cNvPicPr>
            <a:picLocks noChangeAspect="1"/>
          </p:cNvPicPr>
          <p:nvPr userDrawn="1"/>
        </p:nvPicPr>
        <p:blipFill>
          <a:blip r:embed="rId4" cstate="email">
            <a:clrChange>
              <a:clrFrom>
                <a:srgbClr val="FFFFFE"/>
              </a:clrFrom>
              <a:clrTo>
                <a:srgbClr val="FFFFFE">
                  <a:alpha val="0"/>
                </a:srgbClr>
              </a:clrTo>
            </a:clrChange>
            <a:duotone>
              <a:prstClr val="black"/>
              <a:srgbClr val="EAEAEA">
                <a:tint val="45000"/>
                <a:satMod val="400000"/>
              </a:srgbClr>
            </a:duotone>
            <a:lum bright="40000" contrast="-100000"/>
          </a:blip>
          <a:srcRect l="85743" t="-3862" b="43000"/>
          <a:stretch>
            <a:fillRect/>
          </a:stretch>
        </p:blipFill>
        <p:spPr>
          <a:xfrm>
            <a:off x="5410200" y="5082915"/>
            <a:ext cx="3743325" cy="1765560"/>
          </a:xfrm>
          <a:prstGeom prst="rect">
            <a:avLst/>
          </a:prstGeom>
        </p:spPr>
      </p:pic>
      <p:sp>
        <p:nvSpPr>
          <p:cNvPr id="8" name="Rectangle 7">
            <a:extLst>
              <a:ext uri="{FF2B5EF4-FFF2-40B4-BE49-F238E27FC236}">
                <a16:creationId xmlns:a16="http://schemas.microsoft.com/office/drawing/2014/main" id="{48A3EC55-A12D-44B9-9353-A90698975238}"/>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76A35B55-4E89-4317-B387-E1637E24B84F}"/>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2" descr="AnnivGrStandard_Rev.gif">
            <a:extLst>
              <a:ext uri="{FF2B5EF4-FFF2-40B4-BE49-F238E27FC236}">
                <a16:creationId xmlns:a16="http://schemas.microsoft.com/office/drawing/2014/main" id="{62602FB6-DBB8-4E35-9404-6A3158B18B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Prepared_For_Life_Rev.gif">
            <a:extLst>
              <a:ext uri="{FF2B5EF4-FFF2-40B4-BE49-F238E27FC236}">
                <a16:creationId xmlns:a16="http://schemas.microsoft.com/office/drawing/2014/main" id="{F086519B-304E-4D47-830E-F74C8655DED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380288" y="6353175"/>
            <a:ext cx="16303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Placeholder 2">
            <a:extLst>
              <a:ext uri="{FF2B5EF4-FFF2-40B4-BE49-F238E27FC236}">
                <a16:creationId xmlns:a16="http://schemas.microsoft.com/office/drawing/2014/main" id="{1EE3F533-A258-415D-A2AC-8C9746AB8576}"/>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Lst>
  <p:transition spd="med"/>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S PGothic" panose="020B0600070205080204" pitchFamily="34" charset="-128"/>
          <a:cs typeface="+mn-cs"/>
        </a:defRPr>
      </a:lvl1pPr>
      <a:lvl2pPr marL="914400" indent="-4572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2pPr>
      <a:lvl3pPr marL="12573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3pPr>
      <a:lvl4pPr marL="17145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4pPr>
      <a:lvl5pPr marL="21717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StatineryFolio.png">
            <a:extLst>
              <a:ext uri="{FF2B5EF4-FFF2-40B4-BE49-F238E27FC236}">
                <a16:creationId xmlns:a16="http://schemas.microsoft.com/office/drawing/2014/main" id="{FF45E248-F114-4B00-8D88-3D29A965319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002338"/>
            <a:ext cx="92725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6623729F-1CB2-46D0-9FB7-7C1363079673}"/>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AAC60A72-F8AA-4D33-B18B-0682AA12BD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FC6BE73-12BE-4D5D-BD5C-2707BC0B6377}"/>
              </a:ext>
            </a:extLst>
          </p:cNvPr>
          <p:cNvSpPr>
            <a:spLocks noGrp="1"/>
          </p:cNvSpPr>
          <p:nvPr>
            <p:ph type="ftr" sz="quarter" idx="3"/>
          </p:nvPr>
        </p:nvSpPr>
        <p:spPr>
          <a:xfrm>
            <a:off x="22225" y="6508750"/>
            <a:ext cx="2895600" cy="365125"/>
          </a:xfrm>
          <a:prstGeom prst="rect">
            <a:avLst/>
          </a:prstGeom>
        </p:spPr>
        <p:txBody>
          <a:bodyPr vert="horz" wrap="square" lIns="91440" tIns="45720" rIns="91440" bIns="45720" numCol="1" anchor="ctr" anchorCtr="0" compatLnSpc="1">
            <a:prstTxWarp prst="textNoShape">
              <a:avLst/>
            </a:prstTxWarp>
          </a:bodyPr>
          <a:lstStyle>
            <a:lvl1pPr defTabSz="457200">
              <a:defRPr sz="800">
                <a:solidFill>
                  <a:srgbClr val="95B3D7"/>
                </a:solidFill>
                <a:latin typeface="Helvetica" pitchFamily="-128" charset="0"/>
                <a:ea typeface="ヒラギノ角ゴ Pro W3" pitchFamily="-128" charset="-128"/>
                <a:cs typeface="+mn-cs"/>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FE0056F5-E653-4177-9C90-B7BF3EC273E7}"/>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000" b="1">
                <a:solidFill>
                  <a:srgbClr val="95B3D7"/>
                </a:solidFill>
                <a:latin typeface="Helvetica" panose="020B0604020202020204" pitchFamily="34" charset="0"/>
              </a:defRPr>
            </a:lvl1pPr>
          </a:lstStyle>
          <a:p>
            <a:fld id="{31F3428B-73DC-4611-A15D-290AFDD2BF83}" type="slidenum">
              <a:rPr lang="en-US" altLang="en-US"/>
              <a:pPr/>
              <a:t>‹#›</a:t>
            </a:fld>
            <a:endParaRPr lang="en-US" altLang="en-US"/>
          </a:p>
        </p:txBody>
      </p:sp>
      <p:pic>
        <p:nvPicPr>
          <p:cNvPr id="2055" name="Picture 9" descr="Prepared_For_Life_4K.png">
            <a:extLst>
              <a:ext uri="{FF2B5EF4-FFF2-40B4-BE49-F238E27FC236}">
                <a16:creationId xmlns:a16="http://schemas.microsoft.com/office/drawing/2014/main" id="{0ACFE36E-FEC6-43E5-9FF6-95B5689262C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6263" y="6224588"/>
            <a:ext cx="1074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id="{9A7FC77E-69F8-434D-BFB2-159F714C962B}"/>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defTabSz="457200">
              <a:defRPr sz="800">
                <a:solidFill>
                  <a:srgbClr val="95B3D7"/>
                </a:solidFill>
                <a:latin typeface="Helvetica" panose="020B0604020202020204" pitchFamily="34" charset="0"/>
              </a:defRPr>
            </a:lvl1pPr>
          </a:lstStyle>
          <a:p>
            <a:fld id="{FBABA52D-F269-40FB-912D-9E9778085E26}" type="datetime1">
              <a:rPr lang="en-US" altLang="en-US"/>
              <a:pPr/>
              <a:t>2/26/2022</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128"/>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nesa.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scouting.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nyscouts.org/media/2664/eagle-scout-30-steps.pdf" TargetMode="External"/><Relationship Id="rId2" Type="http://schemas.openxmlformats.org/officeDocument/2006/relationships/hyperlink" Target="http://www.cnyscouts.org/advancement/" TargetMode="External"/><Relationship Id="rId1" Type="http://schemas.openxmlformats.org/officeDocument/2006/relationships/slideLayout" Target="../slideLayouts/slideLayout3.xml"/><Relationship Id="rId4" Type="http://schemas.openxmlformats.org/officeDocument/2006/relationships/hyperlink" Target="http://www.cnyscouts.org/media/2665/request-for-reference-council.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0302" y="6410959"/>
            <a:ext cx="1339850" cy="456535"/>
          </a:xfrm>
          <a:prstGeom prst="rect">
            <a:avLst/>
          </a:prstGeom>
        </p:spPr>
        <p:txBody>
          <a:bodyPr vert="horz" wrap="square" lIns="0" tIns="12700" rIns="0" bIns="0" rtlCol="0">
            <a:spAutoFit/>
          </a:bodyPr>
          <a:lstStyle/>
          <a:p>
            <a:pPr marL="12700">
              <a:lnSpc>
                <a:spcPct val="100000"/>
              </a:lnSpc>
              <a:spcBef>
                <a:spcPts val="100"/>
              </a:spcBef>
            </a:pPr>
            <a:endParaRPr lang="en-US" sz="1400" spc="110" dirty="0">
              <a:latin typeface="Cambria"/>
              <a:cs typeface="Cambria"/>
            </a:endParaRPr>
          </a:p>
          <a:p>
            <a:pPr marL="12700">
              <a:lnSpc>
                <a:spcPct val="100000"/>
              </a:lnSpc>
              <a:spcBef>
                <a:spcPts val="100"/>
              </a:spcBef>
            </a:pPr>
            <a:endParaRPr sz="1400" dirty="0">
              <a:latin typeface="Cambria"/>
              <a:cs typeface="Cambria"/>
            </a:endParaRPr>
          </a:p>
        </p:txBody>
      </p:sp>
      <p:sp>
        <p:nvSpPr>
          <p:cNvPr id="3" name="object 3"/>
          <p:cNvSpPr txBox="1"/>
          <p:nvPr/>
        </p:nvSpPr>
        <p:spPr>
          <a:xfrm>
            <a:off x="8483345" y="6273495"/>
            <a:ext cx="12509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1</a:t>
            </a:r>
            <a:endParaRPr sz="1400">
              <a:latin typeface="Arial"/>
              <a:cs typeface="Arial"/>
            </a:endParaRPr>
          </a:p>
        </p:txBody>
      </p:sp>
      <p:sp>
        <p:nvSpPr>
          <p:cNvPr id="4" name="object 4"/>
          <p:cNvSpPr txBox="1">
            <a:spLocks noGrp="1"/>
          </p:cNvSpPr>
          <p:nvPr>
            <p:ph type="title"/>
          </p:nvPr>
        </p:nvSpPr>
        <p:spPr>
          <a:xfrm>
            <a:off x="776122" y="2525648"/>
            <a:ext cx="5300980" cy="635000"/>
          </a:xfrm>
          <a:prstGeom prst="rect">
            <a:avLst/>
          </a:prstGeom>
        </p:spPr>
        <p:txBody>
          <a:bodyPr vert="horz" wrap="square" lIns="0" tIns="12065" rIns="0" bIns="0" rtlCol="0">
            <a:spAutoFit/>
          </a:bodyPr>
          <a:lstStyle/>
          <a:p>
            <a:pPr marL="12700">
              <a:lnSpc>
                <a:spcPct val="100000"/>
              </a:lnSpc>
              <a:spcBef>
                <a:spcPts val="95"/>
              </a:spcBef>
            </a:pPr>
            <a:r>
              <a:rPr sz="4000" b="0" i="0" spc="125" dirty="0">
                <a:latin typeface="Cambria"/>
                <a:cs typeface="Cambria"/>
              </a:rPr>
              <a:t>Life </a:t>
            </a:r>
            <a:r>
              <a:rPr sz="4000" b="0" i="0" spc="135" dirty="0">
                <a:latin typeface="Cambria"/>
                <a:cs typeface="Cambria"/>
              </a:rPr>
              <a:t>to </a:t>
            </a:r>
            <a:r>
              <a:rPr sz="4000" b="0" i="0" spc="265" dirty="0">
                <a:latin typeface="Cambria"/>
                <a:cs typeface="Cambria"/>
              </a:rPr>
              <a:t>Eagle</a:t>
            </a:r>
            <a:r>
              <a:rPr sz="4000" b="0" i="0" spc="894" dirty="0">
                <a:latin typeface="Cambria"/>
                <a:cs typeface="Cambria"/>
              </a:rPr>
              <a:t> </a:t>
            </a:r>
            <a:r>
              <a:rPr sz="4000" b="0" i="0" spc="300" dirty="0">
                <a:latin typeface="Cambria"/>
                <a:cs typeface="Cambria"/>
              </a:rPr>
              <a:t>Seminar</a:t>
            </a:r>
            <a:endParaRPr sz="4000">
              <a:latin typeface="Cambria"/>
              <a:cs typeface="Cambria"/>
            </a:endParaRPr>
          </a:p>
        </p:txBody>
      </p:sp>
      <p:sp>
        <p:nvSpPr>
          <p:cNvPr id="5" name="object 5"/>
          <p:cNvSpPr txBox="1"/>
          <p:nvPr/>
        </p:nvSpPr>
        <p:spPr>
          <a:xfrm>
            <a:off x="776122" y="3390366"/>
            <a:ext cx="5167478" cy="987450"/>
          </a:xfrm>
          <a:prstGeom prst="rect">
            <a:avLst/>
          </a:prstGeom>
        </p:spPr>
        <p:txBody>
          <a:bodyPr vert="horz" wrap="square" lIns="0" tIns="12700" rIns="0" bIns="0" rtlCol="0">
            <a:spAutoFit/>
          </a:bodyPr>
          <a:lstStyle/>
          <a:p>
            <a:pPr algn="ctr">
              <a:lnSpc>
                <a:spcPct val="100000"/>
              </a:lnSpc>
              <a:spcBef>
                <a:spcPts val="240"/>
              </a:spcBef>
            </a:pPr>
            <a:r>
              <a:rPr lang="en-US" sz="2000" spc="130" dirty="0">
                <a:latin typeface="Cambria"/>
                <a:cs typeface="Cambria"/>
              </a:rPr>
              <a:t>Seaway Trails </a:t>
            </a:r>
          </a:p>
          <a:p>
            <a:pPr algn="ctr">
              <a:lnSpc>
                <a:spcPct val="100000"/>
              </a:lnSpc>
              <a:spcBef>
                <a:spcPts val="240"/>
              </a:spcBef>
            </a:pPr>
            <a:r>
              <a:rPr lang="en-US" sz="2000" spc="130" dirty="0">
                <a:latin typeface="Cambria"/>
                <a:cs typeface="Cambria"/>
              </a:rPr>
              <a:t>District </a:t>
            </a:r>
            <a:r>
              <a:rPr sz="2000" spc="130" dirty="0">
                <a:latin typeface="Cambria"/>
                <a:cs typeface="Cambria"/>
              </a:rPr>
              <a:t>Advancement</a:t>
            </a:r>
            <a:r>
              <a:rPr sz="2000" spc="135" dirty="0">
                <a:latin typeface="Cambria"/>
                <a:cs typeface="Cambria"/>
              </a:rPr>
              <a:t> </a:t>
            </a:r>
            <a:r>
              <a:rPr sz="2000" spc="130" dirty="0">
                <a:latin typeface="Cambria"/>
                <a:cs typeface="Cambria"/>
              </a:rPr>
              <a:t>Committee</a:t>
            </a:r>
            <a:endParaRPr sz="2000" dirty="0">
              <a:latin typeface="Cambria"/>
              <a:cs typeface="Cambria"/>
            </a:endParaRPr>
          </a:p>
          <a:p>
            <a:pPr algn="ctr">
              <a:lnSpc>
                <a:spcPct val="100000"/>
              </a:lnSpc>
              <a:spcBef>
                <a:spcPts val="240"/>
              </a:spcBef>
            </a:pPr>
            <a:r>
              <a:rPr sz="2000" spc="130" dirty="0">
                <a:latin typeface="Cambria"/>
                <a:cs typeface="Cambria"/>
              </a:rPr>
              <a:t>Boy </a:t>
            </a:r>
            <a:r>
              <a:rPr sz="2000" spc="175" dirty="0">
                <a:latin typeface="Cambria"/>
                <a:cs typeface="Cambria"/>
              </a:rPr>
              <a:t>Scouts </a:t>
            </a:r>
            <a:r>
              <a:rPr sz="2000" spc="45" dirty="0">
                <a:latin typeface="Cambria"/>
                <a:cs typeface="Cambria"/>
              </a:rPr>
              <a:t>of</a:t>
            </a:r>
            <a:r>
              <a:rPr sz="2000" spc="215" dirty="0">
                <a:latin typeface="Cambria"/>
                <a:cs typeface="Cambria"/>
              </a:rPr>
              <a:t> </a:t>
            </a:r>
            <a:r>
              <a:rPr sz="2000" spc="114" dirty="0">
                <a:latin typeface="Cambria"/>
                <a:cs typeface="Cambria"/>
              </a:rPr>
              <a:t>America</a:t>
            </a:r>
            <a:endParaRPr sz="2000" dirty="0">
              <a:latin typeface="Cambria"/>
              <a:cs typeface="Cambria"/>
            </a:endParaRPr>
          </a:p>
        </p:txBody>
      </p:sp>
      <p:sp>
        <p:nvSpPr>
          <p:cNvPr id="6" name="object 6"/>
          <p:cNvSpPr/>
          <p:nvPr/>
        </p:nvSpPr>
        <p:spPr>
          <a:xfrm>
            <a:off x="6324600" y="914400"/>
            <a:ext cx="2192274" cy="4419600"/>
          </a:xfrm>
          <a:prstGeom prst="rect">
            <a:avLst/>
          </a:prstGeom>
          <a:blipFill>
            <a:blip r:embed="rId2"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8DA47A76-CD32-447C-9186-05EBAB0E8F46}"/>
              </a:ext>
            </a:extLst>
          </p:cNvPr>
          <p:cNvSpPr txBox="1"/>
          <p:nvPr/>
        </p:nvSpPr>
        <p:spPr>
          <a:xfrm>
            <a:off x="1090254" y="5619081"/>
            <a:ext cx="6324600" cy="246221"/>
          </a:xfrm>
          <a:prstGeom prst="rect">
            <a:avLst/>
          </a:prstGeom>
          <a:noFill/>
        </p:spPr>
        <p:txBody>
          <a:bodyPr wrap="square" rtlCol="0">
            <a:spAutoFit/>
          </a:bodyPr>
          <a:lstStyle/>
          <a:p>
            <a:r>
              <a:rPr lang="en-US" sz="1000" dirty="0"/>
              <a:t>Based on the original version created by Stephen Fisher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A76B-296D-4068-BC9D-7C65B757A59A}"/>
              </a:ext>
            </a:extLst>
          </p:cNvPr>
          <p:cNvSpPr>
            <a:spLocks noGrp="1"/>
          </p:cNvSpPr>
          <p:nvPr>
            <p:ph type="title"/>
          </p:nvPr>
        </p:nvSpPr>
        <p:spPr>
          <a:xfrm>
            <a:off x="1187624" y="2348880"/>
            <a:ext cx="7043737" cy="1143000"/>
          </a:xfrm>
        </p:spPr>
        <p:txBody>
          <a:bodyPr/>
          <a:lstStyle/>
          <a:p>
            <a:r>
              <a:rPr lang="en-US" dirty="0"/>
              <a:t>Understanding the requirements</a:t>
            </a:r>
          </a:p>
        </p:txBody>
      </p:sp>
      <p:sp>
        <p:nvSpPr>
          <p:cNvPr id="3" name="Slide Number Placeholder 2">
            <a:extLst>
              <a:ext uri="{FF2B5EF4-FFF2-40B4-BE49-F238E27FC236}">
                <a16:creationId xmlns:a16="http://schemas.microsoft.com/office/drawing/2014/main" id="{E2CB53C8-6ADD-4C23-B42C-7D797485AB82}"/>
              </a:ext>
            </a:extLst>
          </p:cNvPr>
          <p:cNvSpPr>
            <a:spLocks noGrp="1"/>
          </p:cNvSpPr>
          <p:nvPr>
            <p:ph type="sldNum" sz="quarter" idx="12"/>
          </p:nvPr>
        </p:nvSpPr>
        <p:spPr/>
        <p:txBody>
          <a:bodyPr/>
          <a:lstStyle/>
          <a:p>
            <a:fld id="{E8D5C968-3D5A-4946-AD2E-17F062A5CE60}" type="slidenum">
              <a:rPr lang="en-US" altLang="en-US" smtClean="0"/>
              <a:pPr/>
              <a:t>10</a:t>
            </a:fld>
            <a:endParaRPr lang="en-US" altLang="en-US"/>
          </a:p>
        </p:txBody>
      </p:sp>
    </p:spTree>
    <p:extLst>
      <p:ext uri="{BB962C8B-B14F-4D97-AF65-F5344CB8AC3E}">
        <p14:creationId xmlns:p14="http://schemas.microsoft.com/office/powerpoint/2010/main" val="265295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4478" y="503808"/>
            <a:ext cx="6884034" cy="635000"/>
          </a:xfrm>
          <a:prstGeom prst="rect">
            <a:avLst/>
          </a:prstGeom>
        </p:spPr>
        <p:txBody>
          <a:bodyPr vert="horz" wrap="square" lIns="0" tIns="12065" rIns="0" bIns="0" rtlCol="0">
            <a:spAutoFit/>
          </a:bodyPr>
          <a:lstStyle/>
          <a:p>
            <a:pPr marL="12700">
              <a:lnSpc>
                <a:spcPct val="100000"/>
              </a:lnSpc>
              <a:spcBef>
                <a:spcPts val="95"/>
              </a:spcBef>
              <a:tabLst>
                <a:tab pos="3622040" algn="l"/>
                <a:tab pos="4434205" algn="l"/>
                <a:tab pos="4860925" algn="l"/>
                <a:tab pos="5528945" algn="l"/>
              </a:tabLst>
            </a:pPr>
            <a:r>
              <a:rPr sz="4000" i="0" spc="225" dirty="0">
                <a:solidFill>
                  <a:srgbClr val="CC0000"/>
                </a:solidFill>
                <a:latin typeface="Cambria"/>
                <a:cs typeface="Cambria"/>
              </a:rPr>
              <a:t>Requirem</a:t>
            </a:r>
            <a:r>
              <a:rPr sz="4000" i="0" spc="190" dirty="0">
                <a:solidFill>
                  <a:srgbClr val="CC0000"/>
                </a:solidFill>
                <a:latin typeface="Cambria"/>
                <a:cs typeface="Cambria"/>
              </a:rPr>
              <a:t>e</a:t>
            </a:r>
            <a:r>
              <a:rPr sz="4000" i="0" spc="420" dirty="0">
                <a:solidFill>
                  <a:srgbClr val="CC0000"/>
                </a:solidFill>
                <a:latin typeface="Cambria"/>
                <a:cs typeface="Cambria"/>
              </a:rPr>
              <a:t>n</a:t>
            </a:r>
            <a:r>
              <a:rPr sz="4000" i="0" spc="254" dirty="0">
                <a:solidFill>
                  <a:srgbClr val="CC0000"/>
                </a:solidFill>
                <a:latin typeface="Cambria"/>
                <a:cs typeface="Cambria"/>
              </a:rPr>
              <a:t>t</a:t>
            </a:r>
            <a:r>
              <a:rPr sz="4000" i="0" dirty="0">
                <a:solidFill>
                  <a:srgbClr val="CC0000"/>
                </a:solidFill>
                <a:latin typeface="Cambria"/>
                <a:cs typeface="Cambria"/>
              </a:rPr>
              <a:t>	</a:t>
            </a:r>
            <a:r>
              <a:rPr sz="4000" i="0" spc="95" dirty="0">
                <a:solidFill>
                  <a:srgbClr val="CC0000"/>
                </a:solidFill>
                <a:latin typeface="Cambria"/>
                <a:cs typeface="Cambria"/>
              </a:rPr>
              <a:t>#1</a:t>
            </a:r>
            <a:r>
              <a:rPr sz="4000" i="0" dirty="0">
                <a:solidFill>
                  <a:srgbClr val="CC0000"/>
                </a:solidFill>
                <a:latin typeface="Cambria"/>
                <a:cs typeface="Cambria"/>
              </a:rPr>
              <a:t>	</a:t>
            </a:r>
            <a:r>
              <a:rPr sz="4000" i="0" spc="-5" dirty="0">
                <a:latin typeface="Cambria"/>
                <a:cs typeface="Cambria"/>
              </a:rPr>
              <a:t>–</a:t>
            </a:r>
            <a:r>
              <a:rPr sz="4000" i="0" dirty="0">
                <a:latin typeface="Cambria"/>
                <a:cs typeface="Cambria"/>
              </a:rPr>
              <a:t>	</a:t>
            </a:r>
            <a:r>
              <a:rPr sz="3200" i="0" spc="204" dirty="0">
                <a:latin typeface="Cambria"/>
                <a:cs typeface="Cambria"/>
              </a:rPr>
              <a:t>B</a:t>
            </a:r>
            <a:r>
              <a:rPr sz="3200" i="0" spc="170" dirty="0">
                <a:latin typeface="Cambria"/>
                <a:cs typeface="Cambria"/>
              </a:rPr>
              <a:t>e</a:t>
            </a:r>
            <a:r>
              <a:rPr sz="3200" i="0" dirty="0">
                <a:latin typeface="Cambria"/>
                <a:cs typeface="Cambria"/>
              </a:rPr>
              <a:t>	</a:t>
            </a:r>
            <a:r>
              <a:rPr sz="3200" i="0" spc="235" dirty="0">
                <a:latin typeface="Cambria"/>
                <a:cs typeface="Cambria"/>
              </a:rPr>
              <a:t>Acti</a:t>
            </a:r>
            <a:r>
              <a:rPr sz="3200" i="0" spc="270" dirty="0">
                <a:latin typeface="Cambria"/>
                <a:cs typeface="Cambria"/>
              </a:rPr>
              <a:t>v</a:t>
            </a:r>
            <a:r>
              <a:rPr sz="3200" i="0" spc="160" dirty="0">
                <a:latin typeface="Cambria"/>
                <a:cs typeface="Cambria"/>
              </a:rPr>
              <a:t>e</a:t>
            </a:r>
            <a:endParaRPr sz="32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11</a:t>
            </a:fld>
            <a:endParaRPr sz="1400">
              <a:latin typeface="Arial"/>
              <a:cs typeface="Arial"/>
            </a:endParaRPr>
          </a:p>
        </p:txBody>
      </p:sp>
      <p:sp>
        <p:nvSpPr>
          <p:cNvPr id="3" name="object 3"/>
          <p:cNvSpPr txBox="1"/>
          <p:nvPr/>
        </p:nvSpPr>
        <p:spPr>
          <a:xfrm>
            <a:off x="824764" y="2420888"/>
            <a:ext cx="7680325" cy="2211503"/>
          </a:xfrm>
          <a:prstGeom prst="rect">
            <a:avLst/>
          </a:prstGeom>
        </p:spPr>
        <p:txBody>
          <a:bodyPr vert="horz" wrap="square" lIns="0" tIns="13335" rIns="0" bIns="0" rtlCol="0">
            <a:spAutoFit/>
          </a:bodyPr>
          <a:lstStyle/>
          <a:p>
            <a:pPr marL="413384" marR="186690" indent="-286385">
              <a:lnSpc>
                <a:spcPct val="100000"/>
              </a:lnSpc>
              <a:spcBef>
                <a:spcPts val="690"/>
              </a:spcBef>
              <a:buSzPct val="96428"/>
              <a:buFont typeface="Wingdings"/>
              <a:buChar char=""/>
              <a:tabLst>
                <a:tab pos="414020" algn="l"/>
              </a:tabLst>
            </a:pPr>
            <a:r>
              <a:rPr sz="2800" spc="175" dirty="0">
                <a:latin typeface="Cambria"/>
                <a:cs typeface="Cambria"/>
              </a:rPr>
              <a:t>Any </a:t>
            </a:r>
            <a:r>
              <a:rPr sz="2800" spc="170" dirty="0">
                <a:latin typeface="Cambria"/>
                <a:cs typeface="Cambria"/>
              </a:rPr>
              <a:t>six </a:t>
            </a:r>
            <a:r>
              <a:rPr sz="2800" spc="-95" dirty="0">
                <a:latin typeface="Cambria"/>
                <a:cs typeface="Cambria"/>
              </a:rPr>
              <a:t>(6) </a:t>
            </a:r>
            <a:r>
              <a:rPr sz="2800" spc="215" dirty="0">
                <a:latin typeface="Cambria"/>
                <a:cs typeface="Cambria"/>
              </a:rPr>
              <a:t>month </a:t>
            </a:r>
            <a:r>
              <a:rPr sz="2800" spc="130" dirty="0">
                <a:latin typeface="Cambria"/>
                <a:cs typeface="Cambria"/>
              </a:rPr>
              <a:t>period, </a:t>
            </a:r>
            <a:r>
              <a:rPr sz="2800" i="1" spc="20" dirty="0">
                <a:latin typeface="Georgia"/>
                <a:cs typeface="Georgia"/>
              </a:rPr>
              <a:t>not </a:t>
            </a:r>
            <a:r>
              <a:rPr sz="2800" i="1" spc="95" dirty="0">
                <a:latin typeface="Georgia"/>
                <a:cs typeface="Georgia"/>
              </a:rPr>
              <a:t>necessarily  </a:t>
            </a:r>
            <a:r>
              <a:rPr sz="2800" i="1" spc="80" dirty="0">
                <a:latin typeface="Georgia"/>
                <a:cs typeface="Georgia"/>
              </a:rPr>
              <a:t>consecutive</a:t>
            </a:r>
            <a:endParaRPr lang="en-US" sz="2800" i="1" spc="80" dirty="0">
              <a:latin typeface="Georgia"/>
              <a:cs typeface="Georgia"/>
            </a:endParaRPr>
          </a:p>
          <a:p>
            <a:pPr marL="413384" marR="186690" indent="-286385">
              <a:lnSpc>
                <a:spcPct val="100000"/>
              </a:lnSpc>
              <a:spcBef>
                <a:spcPts val="690"/>
              </a:spcBef>
              <a:buSzPct val="96428"/>
              <a:buFont typeface="Wingdings"/>
              <a:buChar char=""/>
              <a:tabLst>
                <a:tab pos="414020" algn="l"/>
              </a:tabLst>
            </a:pPr>
            <a:endParaRPr sz="2800" dirty="0">
              <a:latin typeface="Georgia"/>
              <a:cs typeface="Georgia"/>
            </a:endParaRPr>
          </a:p>
          <a:p>
            <a:pPr marL="413384" indent="-286385">
              <a:lnSpc>
                <a:spcPct val="100000"/>
              </a:lnSpc>
              <a:spcBef>
                <a:spcPts val="605"/>
              </a:spcBef>
              <a:buFont typeface="Wingdings"/>
              <a:buChar char=""/>
              <a:tabLst>
                <a:tab pos="414020" algn="l"/>
              </a:tabLst>
            </a:pPr>
            <a:r>
              <a:rPr sz="2400" u="heavy" spc="200" dirty="0">
                <a:solidFill>
                  <a:srgbClr val="FF0000"/>
                </a:solidFill>
                <a:uFill>
                  <a:solidFill>
                    <a:srgbClr val="FF0000"/>
                  </a:solidFill>
                </a:uFill>
                <a:latin typeface="Cambria"/>
                <a:cs typeface="Cambria"/>
              </a:rPr>
              <a:t>ACTIVE means </a:t>
            </a:r>
            <a:r>
              <a:rPr sz="2400" u="heavy" spc="95" dirty="0">
                <a:solidFill>
                  <a:srgbClr val="FF0000"/>
                </a:solidFill>
                <a:uFill>
                  <a:solidFill>
                    <a:srgbClr val="FF0000"/>
                  </a:solidFill>
                </a:uFill>
                <a:latin typeface="Cambria"/>
                <a:cs typeface="Cambria"/>
              </a:rPr>
              <a:t>registered </a:t>
            </a:r>
            <a:r>
              <a:rPr sz="2400" u="heavy" spc="200" dirty="0">
                <a:solidFill>
                  <a:srgbClr val="FF0000"/>
                </a:solidFill>
                <a:uFill>
                  <a:solidFill>
                    <a:srgbClr val="FF0000"/>
                  </a:solidFill>
                </a:uFill>
                <a:latin typeface="Cambria"/>
                <a:cs typeface="Cambria"/>
              </a:rPr>
              <a:t>and </a:t>
            </a:r>
            <a:r>
              <a:rPr sz="2400" u="heavy" spc="135" dirty="0">
                <a:solidFill>
                  <a:srgbClr val="FF0000"/>
                </a:solidFill>
                <a:uFill>
                  <a:solidFill>
                    <a:srgbClr val="FF0000"/>
                  </a:solidFill>
                </a:uFill>
                <a:latin typeface="Cambria"/>
                <a:cs typeface="Cambria"/>
              </a:rPr>
              <a:t>not </a:t>
            </a:r>
            <a:r>
              <a:rPr sz="2400" u="heavy" spc="170" dirty="0">
                <a:solidFill>
                  <a:srgbClr val="FF0000"/>
                </a:solidFill>
                <a:uFill>
                  <a:solidFill>
                    <a:srgbClr val="FF0000"/>
                  </a:solidFill>
                </a:uFill>
                <a:latin typeface="Cambria"/>
                <a:cs typeface="Cambria"/>
              </a:rPr>
              <a:t>suspended</a:t>
            </a:r>
            <a:r>
              <a:rPr sz="2400" u="heavy" spc="620" dirty="0">
                <a:solidFill>
                  <a:srgbClr val="FF0000"/>
                </a:solidFill>
                <a:uFill>
                  <a:solidFill>
                    <a:srgbClr val="FF0000"/>
                  </a:solidFill>
                </a:uFill>
                <a:latin typeface="Cambria"/>
                <a:cs typeface="Cambria"/>
              </a:rPr>
              <a:t> </a:t>
            </a:r>
            <a:r>
              <a:rPr sz="2400" u="heavy" spc="55" dirty="0">
                <a:solidFill>
                  <a:srgbClr val="FF0000"/>
                </a:solidFill>
                <a:uFill>
                  <a:solidFill>
                    <a:srgbClr val="FF0000"/>
                  </a:solidFill>
                </a:uFill>
                <a:latin typeface="Cambria"/>
                <a:cs typeface="Cambria"/>
              </a:rPr>
              <a:t>for</a:t>
            </a:r>
            <a:endParaRPr sz="2400" dirty="0">
              <a:latin typeface="Cambria"/>
              <a:cs typeface="Cambria"/>
            </a:endParaRPr>
          </a:p>
          <a:p>
            <a:pPr marL="413384">
              <a:lnSpc>
                <a:spcPct val="100000"/>
              </a:lnSpc>
            </a:pPr>
            <a:r>
              <a:rPr sz="2400" u="heavy" spc="120" dirty="0">
                <a:solidFill>
                  <a:srgbClr val="FF0000"/>
                </a:solidFill>
                <a:uFill>
                  <a:solidFill>
                    <a:srgbClr val="FF0000"/>
                  </a:solidFill>
                </a:uFill>
                <a:latin typeface="Cambria"/>
                <a:cs typeface="Cambria"/>
              </a:rPr>
              <a:t>discipline</a:t>
            </a:r>
            <a:endParaRPr sz="2400" dirty="0">
              <a:latin typeface="Cambria"/>
              <a:cs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623368"/>
            <a:ext cx="6456680" cy="574040"/>
          </a:xfrm>
          <a:prstGeom prst="rect">
            <a:avLst/>
          </a:prstGeom>
        </p:spPr>
        <p:txBody>
          <a:bodyPr vert="horz" wrap="square" lIns="0" tIns="12700" rIns="0" bIns="0" rtlCol="0">
            <a:spAutoFit/>
          </a:bodyPr>
          <a:lstStyle/>
          <a:p>
            <a:pPr marL="12700">
              <a:lnSpc>
                <a:spcPct val="100000"/>
              </a:lnSpc>
              <a:spcBef>
                <a:spcPts val="100"/>
              </a:spcBef>
              <a:tabLst>
                <a:tab pos="3260725" algn="l"/>
                <a:tab pos="3990340" algn="l"/>
              </a:tabLst>
            </a:pPr>
            <a:r>
              <a:rPr sz="3600" i="0" spc="220" dirty="0">
                <a:solidFill>
                  <a:srgbClr val="CC0000"/>
                </a:solidFill>
                <a:latin typeface="Cambria"/>
                <a:cs typeface="Cambria"/>
              </a:rPr>
              <a:t>Requirement	</a:t>
            </a:r>
            <a:r>
              <a:rPr sz="3600" i="0" spc="85" dirty="0">
                <a:solidFill>
                  <a:srgbClr val="CC0000"/>
                </a:solidFill>
                <a:latin typeface="Cambria"/>
                <a:cs typeface="Cambria"/>
              </a:rPr>
              <a:t>#2	</a:t>
            </a:r>
            <a:r>
              <a:rPr sz="3600" i="0" spc="210" dirty="0">
                <a:latin typeface="Cambria"/>
                <a:cs typeface="Cambria"/>
              </a:rPr>
              <a:t>–</a:t>
            </a:r>
            <a:r>
              <a:rPr sz="2800" i="0" spc="210" dirty="0">
                <a:latin typeface="Cambria"/>
                <a:cs typeface="Cambria"/>
              </a:rPr>
              <a:t>Scout</a:t>
            </a:r>
            <a:r>
              <a:rPr sz="2800" i="0" spc="285" dirty="0">
                <a:latin typeface="Cambria"/>
                <a:cs typeface="Cambria"/>
              </a:rPr>
              <a:t> </a:t>
            </a:r>
            <a:r>
              <a:rPr sz="2800" i="0" spc="165" dirty="0">
                <a:latin typeface="Cambria"/>
                <a:cs typeface="Cambria"/>
              </a:rPr>
              <a:t>Spirit</a:t>
            </a:r>
            <a:endParaRPr sz="28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12</a:t>
            </a:fld>
            <a:endParaRPr sz="1400">
              <a:latin typeface="Arial"/>
              <a:cs typeface="Arial"/>
            </a:endParaRPr>
          </a:p>
        </p:txBody>
      </p:sp>
      <p:sp>
        <p:nvSpPr>
          <p:cNvPr id="3" name="object 3"/>
          <p:cNvSpPr txBox="1"/>
          <p:nvPr/>
        </p:nvSpPr>
        <p:spPr>
          <a:xfrm>
            <a:off x="827584" y="2204864"/>
            <a:ext cx="7488832" cy="1837811"/>
          </a:xfrm>
          <a:prstGeom prst="rect">
            <a:avLst/>
          </a:prstGeom>
        </p:spPr>
        <p:txBody>
          <a:bodyPr vert="horz" wrap="square" lIns="0" tIns="13335" rIns="0" bIns="0" rtlCol="0">
            <a:spAutoFit/>
          </a:bodyPr>
          <a:lstStyle/>
          <a:p>
            <a:pPr marL="1724025">
              <a:lnSpc>
                <a:spcPct val="100000"/>
              </a:lnSpc>
            </a:pPr>
            <a:r>
              <a:rPr sz="3600" i="1" spc="110" dirty="0">
                <a:latin typeface="Georgia"/>
                <a:cs typeface="Georgia"/>
              </a:rPr>
              <a:t>This </a:t>
            </a:r>
            <a:r>
              <a:rPr sz="3600" i="1" spc="40" dirty="0">
                <a:latin typeface="Georgia"/>
                <a:cs typeface="Georgia"/>
              </a:rPr>
              <a:t>requirement</a:t>
            </a:r>
            <a:r>
              <a:rPr sz="3600" i="1" spc="335" dirty="0">
                <a:latin typeface="Georgia"/>
                <a:cs typeface="Georgia"/>
              </a:rPr>
              <a:t> </a:t>
            </a:r>
            <a:r>
              <a:rPr sz="3600" i="1" spc="160" dirty="0">
                <a:latin typeface="Georgia"/>
                <a:cs typeface="Georgia"/>
              </a:rPr>
              <a:t>is</a:t>
            </a:r>
            <a:endParaRPr sz="3600" dirty="0">
              <a:latin typeface="Georgia"/>
              <a:cs typeface="Georgia"/>
            </a:endParaRPr>
          </a:p>
          <a:p>
            <a:pPr marL="810895" marR="234315" indent="-798830">
              <a:lnSpc>
                <a:spcPct val="120000"/>
              </a:lnSpc>
              <a:spcBef>
                <a:spcPts val="5"/>
              </a:spcBef>
            </a:pPr>
            <a:r>
              <a:rPr sz="3600" i="1" spc="-45" dirty="0">
                <a:latin typeface="Georgia"/>
                <a:cs typeface="Georgia"/>
              </a:rPr>
              <a:t>NOT </a:t>
            </a:r>
            <a:r>
              <a:rPr lang="en-US" sz="3600" i="1" spc="-45" dirty="0">
                <a:latin typeface="Georgia"/>
                <a:cs typeface="Georgia"/>
              </a:rPr>
              <a:t> </a:t>
            </a:r>
            <a:r>
              <a:rPr sz="3600" i="1" spc="-60" dirty="0">
                <a:latin typeface="Georgia"/>
                <a:cs typeface="Georgia"/>
              </a:rPr>
              <a:t>for </a:t>
            </a:r>
            <a:r>
              <a:rPr sz="3600" i="1" spc="140" dirty="0">
                <a:latin typeface="Georgia"/>
                <a:cs typeface="Georgia"/>
              </a:rPr>
              <a:t>how </a:t>
            </a:r>
            <a:r>
              <a:rPr sz="3600" i="1" spc="100" dirty="0">
                <a:latin typeface="Georgia"/>
                <a:cs typeface="Georgia"/>
              </a:rPr>
              <a:t>you </a:t>
            </a:r>
            <a:r>
              <a:rPr sz="3600" i="1" spc="75" dirty="0">
                <a:latin typeface="Georgia"/>
                <a:cs typeface="Georgia"/>
              </a:rPr>
              <a:t>act </a:t>
            </a:r>
            <a:r>
              <a:rPr sz="3600" i="1" spc="20" dirty="0">
                <a:latin typeface="Georgia"/>
                <a:cs typeface="Georgia"/>
              </a:rPr>
              <a:t>in your </a:t>
            </a:r>
            <a:r>
              <a:rPr sz="3600" i="1" spc="50" dirty="0">
                <a:latin typeface="Georgia"/>
                <a:cs typeface="Georgia"/>
              </a:rPr>
              <a:t>unit,  </a:t>
            </a:r>
            <a:r>
              <a:rPr sz="3600" i="1" spc="95" dirty="0">
                <a:latin typeface="Georgia"/>
                <a:cs typeface="Georgia"/>
              </a:rPr>
              <a:t>but </a:t>
            </a:r>
            <a:r>
              <a:rPr sz="3600" i="1" spc="135" dirty="0">
                <a:latin typeface="Georgia"/>
                <a:cs typeface="Georgia"/>
              </a:rPr>
              <a:t>how </a:t>
            </a:r>
            <a:r>
              <a:rPr sz="3600" i="1" spc="100" dirty="0">
                <a:latin typeface="Georgia"/>
                <a:cs typeface="Georgia"/>
              </a:rPr>
              <a:t>you </a:t>
            </a:r>
            <a:r>
              <a:rPr sz="3600" i="1" spc="40" dirty="0">
                <a:latin typeface="Georgia"/>
                <a:cs typeface="Georgia"/>
              </a:rPr>
              <a:t>live </a:t>
            </a:r>
            <a:r>
              <a:rPr sz="3600" i="1" spc="20" dirty="0">
                <a:latin typeface="Georgia"/>
                <a:cs typeface="Georgia"/>
              </a:rPr>
              <a:t>your</a:t>
            </a:r>
            <a:r>
              <a:rPr sz="3600" i="1" spc="700" dirty="0">
                <a:latin typeface="Georgia"/>
                <a:cs typeface="Georgia"/>
              </a:rPr>
              <a:t> </a:t>
            </a:r>
            <a:r>
              <a:rPr sz="3600" i="1" spc="30" dirty="0">
                <a:latin typeface="Georgia"/>
                <a:cs typeface="Georgia"/>
              </a:rPr>
              <a:t>life!</a:t>
            </a:r>
            <a:endParaRPr sz="3600"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360106"/>
            <a:ext cx="6712416" cy="935513"/>
          </a:xfrm>
          <a:prstGeom prst="rect">
            <a:avLst/>
          </a:prstGeom>
        </p:spPr>
        <p:txBody>
          <a:bodyPr vert="horz" wrap="square" lIns="0" tIns="12065" rIns="0" bIns="0" rtlCol="0">
            <a:spAutoFit/>
          </a:bodyPr>
          <a:lstStyle/>
          <a:p>
            <a:pPr marL="12700">
              <a:lnSpc>
                <a:spcPct val="100000"/>
              </a:lnSpc>
              <a:spcBef>
                <a:spcPts val="95"/>
              </a:spcBef>
              <a:tabLst>
                <a:tab pos="3622040" algn="l"/>
                <a:tab pos="4434205" algn="l"/>
                <a:tab pos="4860925" algn="l"/>
              </a:tabLst>
            </a:pPr>
            <a:r>
              <a:rPr sz="4000" i="0" spc="245" dirty="0">
                <a:solidFill>
                  <a:srgbClr val="CC0000"/>
                </a:solidFill>
                <a:latin typeface="Cambria"/>
                <a:cs typeface="Cambria"/>
              </a:rPr>
              <a:t>Requirement	</a:t>
            </a:r>
            <a:r>
              <a:rPr sz="4000" i="0" spc="95" dirty="0">
                <a:solidFill>
                  <a:srgbClr val="CC0000"/>
                </a:solidFill>
                <a:latin typeface="Cambria"/>
                <a:cs typeface="Cambria"/>
              </a:rPr>
              <a:t>#3	</a:t>
            </a:r>
            <a:r>
              <a:rPr sz="4000" i="0" spc="-5" dirty="0">
                <a:latin typeface="Cambria"/>
                <a:cs typeface="Cambria"/>
              </a:rPr>
              <a:t>–	</a:t>
            </a:r>
            <a:r>
              <a:rPr sz="2000" i="0" spc="130" dirty="0">
                <a:latin typeface="Cambria"/>
                <a:cs typeface="Cambria"/>
              </a:rPr>
              <a:t>Earn </a:t>
            </a:r>
            <a:r>
              <a:rPr sz="2000" i="0" spc="135" dirty="0">
                <a:latin typeface="Cambria"/>
                <a:cs typeface="Cambria"/>
              </a:rPr>
              <a:t>21 </a:t>
            </a:r>
            <a:r>
              <a:rPr sz="2000" i="0" spc="114" dirty="0">
                <a:latin typeface="Cambria"/>
                <a:cs typeface="Cambria"/>
              </a:rPr>
              <a:t>Merit</a:t>
            </a:r>
            <a:r>
              <a:rPr sz="2000" i="0" spc="365" dirty="0">
                <a:latin typeface="Cambria"/>
                <a:cs typeface="Cambria"/>
              </a:rPr>
              <a:t> </a:t>
            </a:r>
            <a:r>
              <a:rPr sz="2000" i="0" spc="105" dirty="0">
                <a:latin typeface="Cambria"/>
                <a:cs typeface="Cambria"/>
              </a:rPr>
              <a:t>Badges</a:t>
            </a:r>
            <a:endParaRPr sz="2000" dirty="0">
              <a:latin typeface="Cambria"/>
              <a:cs typeface="Cambria"/>
            </a:endParaRPr>
          </a:p>
        </p:txBody>
      </p:sp>
      <p:sp>
        <p:nvSpPr>
          <p:cNvPr id="8" name="object 8"/>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13</a:t>
            </a:fld>
            <a:endParaRPr sz="1400">
              <a:latin typeface="Arial"/>
              <a:cs typeface="Arial"/>
            </a:endParaRPr>
          </a:p>
        </p:txBody>
      </p:sp>
      <p:sp>
        <p:nvSpPr>
          <p:cNvPr id="3" name="object 3"/>
          <p:cNvSpPr txBox="1"/>
          <p:nvPr/>
        </p:nvSpPr>
        <p:spPr>
          <a:xfrm>
            <a:off x="535940" y="2170912"/>
            <a:ext cx="3681729" cy="2921635"/>
          </a:xfrm>
          <a:prstGeom prst="rect">
            <a:avLst/>
          </a:prstGeom>
        </p:spPr>
        <p:txBody>
          <a:bodyPr vert="horz" wrap="square" lIns="0" tIns="43180" rIns="0" bIns="0" rtlCol="0">
            <a:spAutoFit/>
          </a:bodyPr>
          <a:lstStyle/>
          <a:p>
            <a:pPr marL="546100" indent="-533400">
              <a:lnSpc>
                <a:spcPct val="100000"/>
              </a:lnSpc>
              <a:spcBef>
                <a:spcPts val="340"/>
              </a:spcBef>
              <a:buAutoNum type="arabicPeriod"/>
              <a:tabLst>
                <a:tab pos="546100" algn="l"/>
                <a:tab pos="546735" algn="l"/>
              </a:tabLst>
            </a:pPr>
            <a:r>
              <a:rPr sz="2000" spc="110" dirty="0">
                <a:latin typeface="Cambria"/>
                <a:cs typeface="Cambria"/>
              </a:rPr>
              <a:t>First</a:t>
            </a:r>
            <a:r>
              <a:rPr sz="2000" spc="165" dirty="0">
                <a:latin typeface="Cambria"/>
                <a:cs typeface="Cambria"/>
              </a:rPr>
              <a:t> </a:t>
            </a:r>
            <a:r>
              <a:rPr sz="2000" spc="90" dirty="0">
                <a:latin typeface="Cambria"/>
                <a:cs typeface="Cambria"/>
              </a:rPr>
              <a:t>Aid</a:t>
            </a:r>
            <a:endParaRPr sz="2000" dirty="0">
              <a:latin typeface="Cambria"/>
              <a:cs typeface="Cambria"/>
            </a:endParaRPr>
          </a:p>
          <a:p>
            <a:pPr marL="546100" marR="932815" indent="-533400">
              <a:lnSpc>
                <a:spcPts val="2160"/>
              </a:lnSpc>
              <a:spcBef>
                <a:spcPts val="509"/>
              </a:spcBef>
              <a:buAutoNum type="arabicPeriod"/>
              <a:tabLst>
                <a:tab pos="546100" algn="l"/>
                <a:tab pos="546735" algn="l"/>
              </a:tabLst>
            </a:pPr>
            <a:r>
              <a:rPr sz="2000" spc="125" dirty="0">
                <a:latin typeface="Cambria"/>
                <a:cs typeface="Cambria"/>
              </a:rPr>
              <a:t>Citizenship in </a:t>
            </a:r>
            <a:r>
              <a:rPr sz="2000" spc="120" dirty="0">
                <a:latin typeface="Cambria"/>
                <a:cs typeface="Cambria"/>
              </a:rPr>
              <a:t>the  </a:t>
            </a:r>
            <a:r>
              <a:rPr sz="2000" spc="170" dirty="0">
                <a:latin typeface="Cambria"/>
                <a:cs typeface="Cambria"/>
              </a:rPr>
              <a:t>Community</a:t>
            </a:r>
            <a:endParaRPr sz="2000" dirty="0">
              <a:latin typeface="Cambria"/>
              <a:cs typeface="Cambria"/>
            </a:endParaRPr>
          </a:p>
          <a:p>
            <a:pPr marL="546100" indent="-533400">
              <a:lnSpc>
                <a:spcPct val="100000"/>
              </a:lnSpc>
              <a:spcBef>
                <a:spcPts val="210"/>
              </a:spcBef>
              <a:buAutoNum type="arabicPeriod"/>
              <a:tabLst>
                <a:tab pos="546100" algn="l"/>
                <a:tab pos="546735" algn="l"/>
              </a:tabLst>
            </a:pPr>
            <a:r>
              <a:rPr sz="2000" spc="125" dirty="0">
                <a:latin typeface="Cambria"/>
                <a:cs typeface="Cambria"/>
              </a:rPr>
              <a:t>Citizenship in </a:t>
            </a:r>
            <a:r>
              <a:rPr sz="2000" spc="114" dirty="0">
                <a:latin typeface="Cambria"/>
                <a:cs typeface="Cambria"/>
              </a:rPr>
              <a:t>the</a:t>
            </a:r>
            <a:r>
              <a:rPr sz="2000" spc="300" dirty="0">
                <a:latin typeface="Cambria"/>
                <a:cs typeface="Cambria"/>
              </a:rPr>
              <a:t> </a:t>
            </a:r>
            <a:r>
              <a:rPr sz="2000" spc="114" dirty="0">
                <a:latin typeface="Cambria"/>
                <a:cs typeface="Cambria"/>
              </a:rPr>
              <a:t>Nation</a:t>
            </a:r>
            <a:endParaRPr sz="2000" dirty="0">
              <a:latin typeface="Cambria"/>
              <a:cs typeface="Cambria"/>
            </a:endParaRPr>
          </a:p>
          <a:p>
            <a:pPr marL="546100" indent="-533400">
              <a:lnSpc>
                <a:spcPct val="100000"/>
              </a:lnSpc>
              <a:spcBef>
                <a:spcPts val="240"/>
              </a:spcBef>
              <a:buAutoNum type="arabicPeriod"/>
              <a:tabLst>
                <a:tab pos="546100" algn="l"/>
                <a:tab pos="546735" algn="l"/>
              </a:tabLst>
            </a:pPr>
            <a:r>
              <a:rPr sz="2000" spc="125" dirty="0">
                <a:latin typeface="Cambria"/>
                <a:cs typeface="Cambria"/>
              </a:rPr>
              <a:t>Citizenship in </a:t>
            </a:r>
            <a:r>
              <a:rPr sz="2000" spc="120" dirty="0">
                <a:latin typeface="Cambria"/>
                <a:cs typeface="Cambria"/>
              </a:rPr>
              <a:t>the</a:t>
            </a:r>
            <a:r>
              <a:rPr sz="2000" spc="290" dirty="0">
                <a:latin typeface="Cambria"/>
                <a:cs typeface="Cambria"/>
              </a:rPr>
              <a:t> </a:t>
            </a:r>
            <a:r>
              <a:rPr sz="2000" spc="70" dirty="0">
                <a:latin typeface="Cambria"/>
                <a:cs typeface="Cambria"/>
              </a:rPr>
              <a:t>World</a:t>
            </a:r>
            <a:endParaRPr sz="2000" dirty="0">
              <a:latin typeface="Cambria"/>
              <a:cs typeface="Cambria"/>
            </a:endParaRPr>
          </a:p>
          <a:p>
            <a:pPr marL="546100" indent="-533400">
              <a:lnSpc>
                <a:spcPct val="100000"/>
              </a:lnSpc>
              <a:spcBef>
                <a:spcPts val="240"/>
              </a:spcBef>
              <a:buAutoNum type="arabicPeriod"/>
              <a:tabLst>
                <a:tab pos="546100" algn="l"/>
                <a:tab pos="546735" algn="l"/>
              </a:tabLst>
            </a:pPr>
            <a:r>
              <a:rPr sz="2000" spc="160" dirty="0">
                <a:latin typeface="Cambria"/>
                <a:cs typeface="Cambria"/>
              </a:rPr>
              <a:t>Communications</a:t>
            </a:r>
            <a:endParaRPr sz="2000" dirty="0">
              <a:latin typeface="Cambria"/>
              <a:cs typeface="Cambria"/>
            </a:endParaRPr>
          </a:p>
          <a:p>
            <a:pPr marL="546100" indent="-533400">
              <a:lnSpc>
                <a:spcPct val="100000"/>
              </a:lnSpc>
              <a:spcBef>
                <a:spcPts val="240"/>
              </a:spcBef>
              <a:buAutoNum type="arabicPeriod"/>
              <a:tabLst>
                <a:tab pos="546100" algn="l"/>
                <a:tab pos="546735" algn="l"/>
              </a:tabLst>
            </a:pPr>
            <a:r>
              <a:rPr sz="2000" spc="114" dirty="0">
                <a:latin typeface="Cambria"/>
                <a:cs typeface="Cambria"/>
              </a:rPr>
              <a:t>Personal</a:t>
            </a:r>
            <a:r>
              <a:rPr sz="2000" spc="150" dirty="0">
                <a:latin typeface="Cambria"/>
                <a:cs typeface="Cambria"/>
              </a:rPr>
              <a:t> </a:t>
            </a:r>
            <a:r>
              <a:rPr sz="2000" spc="135" dirty="0">
                <a:latin typeface="Cambria"/>
                <a:cs typeface="Cambria"/>
              </a:rPr>
              <a:t>Fitness</a:t>
            </a:r>
            <a:endParaRPr sz="2000" dirty="0">
              <a:latin typeface="Cambria"/>
              <a:cs typeface="Cambria"/>
            </a:endParaRPr>
          </a:p>
          <a:p>
            <a:pPr marL="546100" indent="-533400">
              <a:lnSpc>
                <a:spcPts val="2280"/>
              </a:lnSpc>
              <a:spcBef>
                <a:spcPts val="244"/>
              </a:spcBef>
              <a:buAutoNum type="arabicPeriod"/>
              <a:tabLst>
                <a:tab pos="546100" algn="l"/>
                <a:tab pos="546735" algn="l"/>
              </a:tabLst>
            </a:pPr>
            <a:r>
              <a:rPr sz="2000" spc="130" dirty="0">
                <a:latin typeface="Cambria"/>
                <a:cs typeface="Cambria"/>
              </a:rPr>
              <a:t>Emergency</a:t>
            </a:r>
            <a:r>
              <a:rPr sz="2000" spc="110" dirty="0">
                <a:latin typeface="Cambria"/>
                <a:cs typeface="Cambria"/>
              </a:rPr>
              <a:t> </a:t>
            </a:r>
            <a:r>
              <a:rPr sz="2000" spc="114" dirty="0">
                <a:latin typeface="Cambria"/>
                <a:cs typeface="Cambria"/>
              </a:rPr>
              <a:t>Preparedness</a:t>
            </a:r>
            <a:endParaRPr sz="2000" dirty="0">
              <a:latin typeface="Cambria"/>
              <a:cs typeface="Cambria"/>
            </a:endParaRPr>
          </a:p>
          <a:p>
            <a:pPr marL="546100">
              <a:lnSpc>
                <a:spcPts val="2280"/>
              </a:lnSpc>
            </a:pPr>
            <a:r>
              <a:rPr sz="2000" b="1" spc="225" dirty="0">
                <a:latin typeface="Cambria"/>
                <a:cs typeface="Cambria"/>
              </a:rPr>
              <a:t>OR </a:t>
            </a:r>
            <a:r>
              <a:rPr sz="2000" spc="95" dirty="0">
                <a:latin typeface="Cambria"/>
                <a:cs typeface="Cambria"/>
              </a:rPr>
              <a:t>Lifesaving</a:t>
            </a:r>
            <a:r>
              <a:rPr sz="2000" spc="114" dirty="0">
                <a:latin typeface="Cambria"/>
                <a:cs typeface="Cambria"/>
              </a:rPr>
              <a:t> </a:t>
            </a:r>
            <a:r>
              <a:rPr sz="2000" b="1" spc="15" dirty="0">
                <a:latin typeface="Cambria"/>
                <a:cs typeface="Cambria"/>
              </a:rPr>
              <a:t>**</a:t>
            </a:r>
            <a:endParaRPr sz="2000" dirty="0">
              <a:latin typeface="Cambria"/>
              <a:cs typeface="Cambria"/>
            </a:endParaRPr>
          </a:p>
        </p:txBody>
      </p:sp>
      <p:sp>
        <p:nvSpPr>
          <p:cNvPr id="4" name="object 4"/>
          <p:cNvSpPr txBox="1"/>
          <p:nvPr/>
        </p:nvSpPr>
        <p:spPr>
          <a:xfrm>
            <a:off x="4727828" y="2094712"/>
            <a:ext cx="3345179" cy="1061829"/>
          </a:xfrm>
          <a:prstGeom prst="rect">
            <a:avLst/>
          </a:prstGeom>
        </p:spPr>
        <p:txBody>
          <a:bodyPr vert="horz" wrap="square" lIns="0" tIns="73660" rIns="0" bIns="0" rtlCol="0">
            <a:spAutoFit/>
          </a:bodyPr>
          <a:lstStyle/>
          <a:p>
            <a:pPr marL="469900" indent="-457200">
              <a:lnSpc>
                <a:spcPct val="100000"/>
              </a:lnSpc>
              <a:spcBef>
                <a:spcPts val="580"/>
              </a:spcBef>
              <a:buAutoNum type="arabicPeriod" startAt="8"/>
              <a:tabLst>
                <a:tab pos="469265" algn="l"/>
                <a:tab pos="469900" algn="l"/>
              </a:tabLst>
            </a:pPr>
            <a:r>
              <a:rPr sz="2000" spc="125" dirty="0">
                <a:latin typeface="Cambria"/>
                <a:cs typeface="Cambria"/>
              </a:rPr>
              <a:t>Environmental</a:t>
            </a:r>
            <a:r>
              <a:rPr sz="2000" spc="145" dirty="0">
                <a:latin typeface="Cambria"/>
                <a:cs typeface="Cambria"/>
              </a:rPr>
              <a:t> </a:t>
            </a:r>
            <a:r>
              <a:rPr sz="2000" spc="140" dirty="0">
                <a:latin typeface="Cambria"/>
                <a:cs typeface="Cambria"/>
              </a:rPr>
              <a:t>Science</a:t>
            </a:r>
            <a:r>
              <a:rPr lang="en-US" sz="2000" spc="140" dirty="0">
                <a:latin typeface="Cambria"/>
                <a:cs typeface="Cambria"/>
              </a:rPr>
              <a:t> </a:t>
            </a:r>
            <a:r>
              <a:rPr lang="en-US" sz="2000" b="1" spc="140" dirty="0">
                <a:latin typeface="Cambria"/>
                <a:cs typeface="Cambria"/>
              </a:rPr>
              <a:t>OR</a:t>
            </a:r>
            <a:r>
              <a:rPr lang="en-US" sz="2000" spc="140" dirty="0">
                <a:latin typeface="Cambria"/>
                <a:cs typeface="Cambria"/>
              </a:rPr>
              <a:t> Sustainability </a:t>
            </a:r>
            <a:r>
              <a:rPr lang="en-US" sz="2000" b="1" spc="140" dirty="0">
                <a:latin typeface="Cambria"/>
                <a:cs typeface="Cambria"/>
              </a:rPr>
              <a:t>**</a:t>
            </a:r>
            <a:endParaRPr sz="2000" b="1" dirty="0">
              <a:latin typeface="Cambria"/>
              <a:cs typeface="Cambria"/>
            </a:endParaRPr>
          </a:p>
          <a:p>
            <a:pPr marL="469900" indent="-457200">
              <a:lnSpc>
                <a:spcPct val="100000"/>
              </a:lnSpc>
              <a:spcBef>
                <a:spcPts val="480"/>
              </a:spcBef>
              <a:buAutoNum type="arabicPeriod" startAt="8"/>
              <a:tabLst>
                <a:tab pos="469265" algn="l"/>
                <a:tab pos="469900" algn="l"/>
              </a:tabLst>
            </a:pPr>
            <a:r>
              <a:rPr sz="2000" spc="114" dirty="0">
                <a:latin typeface="Cambria"/>
                <a:cs typeface="Cambria"/>
              </a:rPr>
              <a:t>Personal</a:t>
            </a:r>
            <a:r>
              <a:rPr sz="2000" spc="130" dirty="0">
                <a:latin typeface="Cambria"/>
                <a:cs typeface="Cambria"/>
              </a:rPr>
              <a:t> </a:t>
            </a:r>
            <a:r>
              <a:rPr sz="2000" spc="150" dirty="0">
                <a:latin typeface="Cambria"/>
                <a:cs typeface="Cambria"/>
              </a:rPr>
              <a:t>Management</a:t>
            </a:r>
            <a:endParaRPr sz="2000" dirty="0">
              <a:latin typeface="Cambria"/>
              <a:cs typeface="Cambria"/>
            </a:endParaRPr>
          </a:p>
        </p:txBody>
      </p:sp>
      <p:sp>
        <p:nvSpPr>
          <p:cNvPr id="5" name="object 5"/>
          <p:cNvSpPr txBox="1"/>
          <p:nvPr/>
        </p:nvSpPr>
        <p:spPr>
          <a:xfrm>
            <a:off x="4727828" y="3242915"/>
            <a:ext cx="3819525" cy="2637260"/>
          </a:xfrm>
          <a:prstGeom prst="rect">
            <a:avLst/>
          </a:prstGeom>
        </p:spPr>
        <p:txBody>
          <a:bodyPr vert="horz" wrap="square" lIns="0" tIns="13335" rIns="0" bIns="0" rtlCol="0">
            <a:spAutoFit/>
          </a:bodyPr>
          <a:lstStyle/>
          <a:p>
            <a:pPr marL="469900" indent="-457200">
              <a:lnSpc>
                <a:spcPct val="100000"/>
              </a:lnSpc>
              <a:spcBef>
                <a:spcPts val="105"/>
              </a:spcBef>
              <a:buAutoNum type="arabicPeriod" startAt="10"/>
              <a:tabLst>
                <a:tab pos="469900" algn="l"/>
              </a:tabLst>
            </a:pPr>
            <a:r>
              <a:rPr sz="2000" spc="140" dirty="0">
                <a:latin typeface="Cambria"/>
                <a:cs typeface="Cambria"/>
              </a:rPr>
              <a:t>Swimming </a:t>
            </a:r>
            <a:r>
              <a:rPr sz="2000" b="1" spc="225" dirty="0">
                <a:latin typeface="Cambria"/>
                <a:cs typeface="Cambria"/>
              </a:rPr>
              <a:t>OR </a:t>
            </a:r>
            <a:r>
              <a:rPr sz="2000" spc="135" dirty="0">
                <a:latin typeface="Cambria"/>
                <a:cs typeface="Cambria"/>
              </a:rPr>
              <a:t>Hiking</a:t>
            </a:r>
            <a:r>
              <a:rPr sz="2000" spc="150" dirty="0">
                <a:latin typeface="Cambria"/>
                <a:cs typeface="Cambria"/>
              </a:rPr>
              <a:t> </a:t>
            </a:r>
            <a:r>
              <a:rPr sz="2000" b="1" spc="229" dirty="0">
                <a:latin typeface="Cambria"/>
                <a:cs typeface="Cambria"/>
              </a:rPr>
              <a:t>OR</a:t>
            </a:r>
            <a:endParaRPr sz="2000" dirty="0">
              <a:latin typeface="Cambria"/>
              <a:cs typeface="Cambria"/>
            </a:endParaRPr>
          </a:p>
          <a:p>
            <a:pPr marL="469900">
              <a:lnSpc>
                <a:spcPct val="100000"/>
              </a:lnSpc>
            </a:pPr>
            <a:r>
              <a:rPr sz="2000" spc="140" dirty="0">
                <a:latin typeface="Cambria"/>
                <a:cs typeface="Cambria"/>
              </a:rPr>
              <a:t>Cycling</a:t>
            </a:r>
            <a:r>
              <a:rPr sz="2000" spc="160" dirty="0">
                <a:latin typeface="Cambria"/>
                <a:cs typeface="Cambria"/>
              </a:rPr>
              <a:t> </a:t>
            </a:r>
            <a:r>
              <a:rPr sz="2000" b="1" spc="15" dirty="0">
                <a:latin typeface="Cambria"/>
                <a:cs typeface="Cambria"/>
              </a:rPr>
              <a:t>**</a:t>
            </a:r>
            <a:endParaRPr sz="2000" dirty="0">
              <a:latin typeface="Cambria"/>
              <a:cs typeface="Cambria"/>
            </a:endParaRPr>
          </a:p>
          <a:p>
            <a:pPr marL="469900" indent="-457200">
              <a:lnSpc>
                <a:spcPct val="100000"/>
              </a:lnSpc>
              <a:spcBef>
                <a:spcPts val="480"/>
              </a:spcBef>
              <a:buAutoNum type="arabicPeriod" startAt="11"/>
              <a:tabLst>
                <a:tab pos="469900" algn="l"/>
              </a:tabLst>
            </a:pPr>
            <a:r>
              <a:rPr sz="2000" spc="175" dirty="0">
                <a:latin typeface="Cambria"/>
                <a:cs typeface="Cambria"/>
              </a:rPr>
              <a:t>Camping</a:t>
            </a:r>
            <a:endParaRPr lang="en-US" sz="2000" spc="175" dirty="0">
              <a:latin typeface="Cambria"/>
              <a:cs typeface="Cambria"/>
            </a:endParaRPr>
          </a:p>
          <a:p>
            <a:pPr marL="469900" indent="-457200">
              <a:lnSpc>
                <a:spcPct val="100000"/>
              </a:lnSpc>
              <a:spcBef>
                <a:spcPts val="480"/>
              </a:spcBef>
              <a:buAutoNum type="arabicPeriod" startAt="11"/>
              <a:tabLst>
                <a:tab pos="469900" algn="l"/>
              </a:tabLst>
            </a:pPr>
            <a:r>
              <a:rPr lang="en-US" sz="2000" spc="175" dirty="0">
                <a:latin typeface="Cambria"/>
                <a:cs typeface="Cambria"/>
              </a:rPr>
              <a:t>Cooking</a:t>
            </a:r>
            <a:endParaRPr sz="2000" dirty="0">
              <a:latin typeface="Cambria"/>
              <a:cs typeface="Cambria"/>
            </a:endParaRPr>
          </a:p>
          <a:p>
            <a:pPr marL="469900" indent="-457200">
              <a:lnSpc>
                <a:spcPct val="100000"/>
              </a:lnSpc>
              <a:spcBef>
                <a:spcPts val="480"/>
              </a:spcBef>
              <a:buAutoNum type="arabicPeriod" startAt="11"/>
              <a:tabLst>
                <a:tab pos="469900" algn="l"/>
              </a:tabLst>
            </a:pPr>
            <a:r>
              <a:rPr sz="2000" spc="125" dirty="0">
                <a:latin typeface="Cambria"/>
                <a:cs typeface="Cambria"/>
              </a:rPr>
              <a:t>Family</a:t>
            </a:r>
            <a:r>
              <a:rPr sz="2000" spc="165" dirty="0">
                <a:latin typeface="Cambria"/>
                <a:cs typeface="Cambria"/>
              </a:rPr>
              <a:t> </a:t>
            </a:r>
            <a:r>
              <a:rPr sz="2000" spc="60" dirty="0">
                <a:latin typeface="Cambria"/>
                <a:cs typeface="Cambria"/>
              </a:rPr>
              <a:t>Life</a:t>
            </a:r>
            <a:endParaRPr sz="2000" dirty="0">
              <a:latin typeface="Cambria"/>
              <a:cs typeface="Cambria"/>
            </a:endParaRPr>
          </a:p>
          <a:p>
            <a:pPr marL="469900" marR="5080" indent="-165100">
              <a:lnSpc>
                <a:spcPct val="100499"/>
              </a:lnSpc>
              <a:spcBef>
                <a:spcPts val="1210"/>
              </a:spcBef>
              <a:tabLst>
                <a:tab pos="2538730" algn="l"/>
              </a:tabLst>
            </a:pPr>
            <a:r>
              <a:rPr sz="1200" spc="-40" dirty="0">
                <a:latin typeface="Cambria"/>
                <a:cs typeface="Cambria"/>
              </a:rPr>
              <a:t>(</a:t>
            </a:r>
            <a:r>
              <a:rPr sz="1200" b="1" spc="-40" dirty="0">
                <a:latin typeface="Cambria"/>
                <a:cs typeface="Cambria"/>
              </a:rPr>
              <a:t>** </a:t>
            </a:r>
            <a:r>
              <a:rPr sz="1200" spc="110" dirty="0">
                <a:latin typeface="Cambria"/>
                <a:cs typeface="Cambria"/>
              </a:rPr>
              <a:t>You </a:t>
            </a:r>
            <a:r>
              <a:rPr sz="1200" spc="140" dirty="0">
                <a:latin typeface="Cambria"/>
                <a:cs typeface="Cambria"/>
              </a:rPr>
              <a:t>must </a:t>
            </a:r>
            <a:r>
              <a:rPr sz="1200" spc="90" dirty="0">
                <a:latin typeface="Cambria"/>
                <a:cs typeface="Cambria"/>
              </a:rPr>
              <a:t>choose </a:t>
            </a:r>
            <a:r>
              <a:rPr sz="1200" spc="70" dirty="0">
                <a:latin typeface="Cambria"/>
                <a:cs typeface="Cambria"/>
              </a:rPr>
              <a:t>only </a:t>
            </a:r>
            <a:r>
              <a:rPr sz="1200" spc="75" dirty="0">
                <a:latin typeface="Cambria"/>
                <a:cs typeface="Cambria"/>
              </a:rPr>
              <a:t>one </a:t>
            </a:r>
            <a:r>
              <a:rPr sz="1200" spc="30" dirty="0">
                <a:latin typeface="Cambria"/>
                <a:cs typeface="Cambria"/>
              </a:rPr>
              <a:t>of  </a:t>
            </a:r>
            <a:r>
              <a:rPr sz="1200" spc="95" dirty="0">
                <a:latin typeface="Cambria"/>
                <a:cs typeface="Cambria"/>
              </a:rPr>
              <a:t>these</a:t>
            </a:r>
            <a:r>
              <a:rPr sz="1200" spc="180" dirty="0">
                <a:latin typeface="Cambria"/>
                <a:cs typeface="Cambria"/>
              </a:rPr>
              <a:t> </a:t>
            </a:r>
            <a:r>
              <a:rPr sz="1200" spc="75" dirty="0">
                <a:latin typeface="Cambria"/>
                <a:cs typeface="Cambria"/>
              </a:rPr>
              <a:t>merit</a:t>
            </a:r>
            <a:r>
              <a:rPr sz="1200" spc="140" dirty="0">
                <a:latin typeface="Cambria"/>
                <a:cs typeface="Cambria"/>
              </a:rPr>
              <a:t> </a:t>
            </a:r>
            <a:r>
              <a:rPr sz="1200" spc="110" dirty="0">
                <a:latin typeface="Cambria"/>
                <a:cs typeface="Cambria"/>
              </a:rPr>
              <a:t>badges</a:t>
            </a:r>
            <a:r>
              <a:rPr lang="en-US" sz="1200" spc="110" dirty="0">
                <a:latin typeface="Cambria"/>
                <a:cs typeface="Cambria"/>
              </a:rPr>
              <a:t>. </a:t>
            </a:r>
            <a:r>
              <a:rPr sz="1200" spc="30" dirty="0">
                <a:latin typeface="Cambria"/>
                <a:cs typeface="Cambria"/>
              </a:rPr>
              <a:t>If </a:t>
            </a:r>
            <a:r>
              <a:rPr sz="1200" spc="95" dirty="0">
                <a:latin typeface="Cambria"/>
                <a:cs typeface="Cambria"/>
              </a:rPr>
              <a:t>you </a:t>
            </a:r>
            <a:r>
              <a:rPr sz="1200" spc="90" dirty="0">
                <a:latin typeface="Cambria"/>
                <a:cs typeface="Cambria"/>
              </a:rPr>
              <a:t>have </a:t>
            </a:r>
            <a:r>
              <a:rPr sz="1200" spc="95" dirty="0">
                <a:latin typeface="Cambria"/>
                <a:cs typeface="Cambria"/>
              </a:rPr>
              <a:t>earned </a:t>
            </a:r>
            <a:r>
              <a:rPr sz="1200" spc="70" dirty="0">
                <a:latin typeface="Cambria"/>
                <a:cs typeface="Cambria"/>
              </a:rPr>
              <a:t>more </a:t>
            </a:r>
            <a:r>
              <a:rPr sz="1200" spc="130" dirty="0">
                <a:latin typeface="Cambria"/>
                <a:cs typeface="Cambria"/>
              </a:rPr>
              <a:t>than </a:t>
            </a:r>
            <a:r>
              <a:rPr sz="1200" spc="75" dirty="0">
                <a:latin typeface="Cambria"/>
                <a:cs typeface="Cambria"/>
              </a:rPr>
              <a:t>one </a:t>
            </a:r>
            <a:r>
              <a:rPr sz="1200" spc="30" dirty="0">
                <a:latin typeface="Cambria"/>
                <a:cs typeface="Cambria"/>
              </a:rPr>
              <a:t>of </a:t>
            </a:r>
            <a:r>
              <a:rPr sz="1200" spc="90" dirty="0">
                <a:latin typeface="Cambria"/>
                <a:cs typeface="Cambria"/>
              </a:rPr>
              <a:t>the </a:t>
            </a:r>
            <a:r>
              <a:rPr sz="1200" spc="100" dirty="0">
                <a:latin typeface="Cambria"/>
                <a:cs typeface="Cambria"/>
              </a:rPr>
              <a:t>badges </a:t>
            </a:r>
            <a:r>
              <a:rPr sz="1200" spc="90" dirty="0">
                <a:latin typeface="Cambria"/>
                <a:cs typeface="Cambria"/>
              </a:rPr>
              <a:t>listed, choose </a:t>
            </a:r>
            <a:r>
              <a:rPr sz="1200" spc="75" dirty="0">
                <a:latin typeface="Cambria"/>
                <a:cs typeface="Cambria"/>
              </a:rPr>
              <a:t>one </a:t>
            </a:r>
            <a:r>
              <a:rPr sz="1200" spc="130" dirty="0">
                <a:latin typeface="Cambria"/>
                <a:cs typeface="Cambria"/>
              </a:rPr>
              <a:t>and </a:t>
            </a:r>
            <a:r>
              <a:rPr sz="1200" spc="70" dirty="0">
                <a:latin typeface="Cambria"/>
                <a:cs typeface="Cambria"/>
              </a:rPr>
              <a:t>list </a:t>
            </a:r>
            <a:r>
              <a:rPr sz="1200" spc="90" dirty="0">
                <a:latin typeface="Cambria"/>
                <a:cs typeface="Cambria"/>
              </a:rPr>
              <a:t>the </a:t>
            </a:r>
            <a:r>
              <a:rPr sz="1200" spc="95" dirty="0">
                <a:latin typeface="Cambria"/>
                <a:cs typeface="Cambria"/>
              </a:rPr>
              <a:t>remaining </a:t>
            </a:r>
            <a:r>
              <a:rPr sz="1200" spc="100" dirty="0">
                <a:latin typeface="Cambria"/>
                <a:cs typeface="Cambria"/>
              </a:rPr>
              <a:t>badges </a:t>
            </a:r>
            <a:r>
              <a:rPr sz="1200" spc="55" dirty="0">
                <a:latin typeface="Cambria"/>
                <a:cs typeface="Cambria"/>
              </a:rPr>
              <a:t>to </a:t>
            </a:r>
            <a:r>
              <a:rPr sz="1200" spc="125" dirty="0">
                <a:latin typeface="Cambria"/>
                <a:cs typeface="Cambria"/>
              </a:rPr>
              <a:t>make </a:t>
            </a:r>
            <a:r>
              <a:rPr sz="1200" spc="80" dirty="0">
                <a:latin typeface="Cambria"/>
                <a:cs typeface="Cambria"/>
              </a:rPr>
              <a:t>your </a:t>
            </a:r>
            <a:r>
              <a:rPr sz="1200" spc="65" dirty="0">
                <a:latin typeface="Cambria"/>
                <a:cs typeface="Cambria"/>
              </a:rPr>
              <a:t>total </a:t>
            </a:r>
            <a:r>
              <a:rPr sz="1200" spc="30" dirty="0">
                <a:latin typeface="Cambria"/>
                <a:cs typeface="Cambria"/>
              </a:rPr>
              <a:t>of</a:t>
            </a:r>
            <a:r>
              <a:rPr lang="en-US" sz="1200" spc="350" dirty="0">
                <a:latin typeface="Cambria"/>
                <a:cs typeface="Cambria"/>
              </a:rPr>
              <a:t> </a:t>
            </a:r>
            <a:r>
              <a:rPr sz="1200" spc="20" dirty="0">
                <a:latin typeface="Cambria"/>
                <a:cs typeface="Cambria"/>
              </a:rPr>
              <a:t>21)</a:t>
            </a:r>
            <a:endParaRPr sz="1200" dirty="0">
              <a:latin typeface="Cambria"/>
              <a:cs typeface="Cambria"/>
            </a:endParaRPr>
          </a:p>
        </p:txBody>
      </p:sp>
      <p:sp>
        <p:nvSpPr>
          <p:cNvPr id="6" name="object 6"/>
          <p:cNvSpPr txBox="1"/>
          <p:nvPr/>
        </p:nvSpPr>
        <p:spPr>
          <a:xfrm>
            <a:off x="596290" y="1587753"/>
            <a:ext cx="7704455" cy="453390"/>
          </a:xfrm>
          <a:prstGeom prst="rect">
            <a:avLst/>
          </a:prstGeom>
        </p:spPr>
        <p:txBody>
          <a:bodyPr vert="horz" wrap="square" lIns="0" tIns="13335" rIns="0" bIns="0" rtlCol="0">
            <a:spAutoFit/>
          </a:bodyPr>
          <a:lstStyle/>
          <a:p>
            <a:pPr marL="12700">
              <a:lnSpc>
                <a:spcPct val="100000"/>
              </a:lnSpc>
              <a:spcBef>
                <a:spcPts val="105"/>
              </a:spcBef>
            </a:pPr>
            <a:r>
              <a:rPr sz="1400" b="1" i="1" spc="140" dirty="0">
                <a:latin typeface="Cambria"/>
                <a:cs typeface="Cambria"/>
              </a:rPr>
              <a:t>Earn </a:t>
            </a:r>
            <a:r>
              <a:rPr sz="1400" b="1" i="1" spc="155" dirty="0">
                <a:latin typeface="Cambria"/>
                <a:cs typeface="Cambria"/>
              </a:rPr>
              <a:t>a </a:t>
            </a:r>
            <a:r>
              <a:rPr sz="1400" b="1" i="1" spc="110" dirty="0">
                <a:latin typeface="Cambria"/>
                <a:cs typeface="Cambria"/>
              </a:rPr>
              <a:t>total of </a:t>
            </a:r>
            <a:r>
              <a:rPr sz="1400" b="1" i="1" spc="150" dirty="0">
                <a:latin typeface="Cambria"/>
                <a:cs typeface="Cambria"/>
              </a:rPr>
              <a:t>21 </a:t>
            </a:r>
            <a:r>
              <a:rPr sz="1400" b="1" i="1" spc="80" dirty="0">
                <a:latin typeface="Cambria"/>
                <a:cs typeface="Cambria"/>
              </a:rPr>
              <a:t>Merit </a:t>
            </a:r>
            <a:r>
              <a:rPr sz="1400" b="1" i="1" spc="125" dirty="0">
                <a:latin typeface="Cambria"/>
                <a:cs typeface="Cambria"/>
              </a:rPr>
              <a:t>Badges </a:t>
            </a:r>
            <a:r>
              <a:rPr sz="1400" b="1" i="1" spc="-25" dirty="0">
                <a:latin typeface="Cambria"/>
                <a:cs typeface="Cambria"/>
              </a:rPr>
              <a:t>(4 </a:t>
            </a:r>
            <a:r>
              <a:rPr sz="1400" b="1" i="1" spc="100" dirty="0">
                <a:latin typeface="Cambria"/>
                <a:cs typeface="Cambria"/>
              </a:rPr>
              <a:t>required, </a:t>
            </a:r>
            <a:r>
              <a:rPr sz="1400" b="1" i="1" spc="150" dirty="0">
                <a:latin typeface="Cambria"/>
                <a:cs typeface="Cambria"/>
              </a:rPr>
              <a:t>6 </a:t>
            </a:r>
            <a:r>
              <a:rPr sz="1400" b="1" i="1" spc="110" dirty="0">
                <a:latin typeface="Cambria"/>
                <a:cs typeface="Cambria"/>
              </a:rPr>
              <a:t>total </a:t>
            </a:r>
            <a:r>
              <a:rPr sz="1400" b="1" i="1" spc="95" dirty="0">
                <a:latin typeface="Cambria"/>
                <a:cs typeface="Cambria"/>
              </a:rPr>
              <a:t>for </a:t>
            </a:r>
            <a:r>
              <a:rPr sz="1400" b="1" i="1" spc="160" dirty="0">
                <a:latin typeface="Cambria"/>
                <a:cs typeface="Cambria"/>
              </a:rPr>
              <a:t>STAR: </a:t>
            </a:r>
            <a:r>
              <a:rPr lang="en-US" sz="1400" b="1" i="1" spc="150" dirty="0">
                <a:latin typeface="Cambria"/>
                <a:cs typeface="Cambria"/>
              </a:rPr>
              <a:t>4</a:t>
            </a:r>
            <a:r>
              <a:rPr sz="1400" b="1" i="1" spc="150" dirty="0">
                <a:latin typeface="Cambria"/>
                <a:cs typeface="Cambria"/>
              </a:rPr>
              <a:t> </a:t>
            </a:r>
            <a:r>
              <a:rPr sz="1400" b="1" i="1" spc="100" dirty="0">
                <a:latin typeface="Cambria"/>
                <a:cs typeface="Cambria"/>
              </a:rPr>
              <a:t>required, </a:t>
            </a:r>
            <a:r>
              <a:rPr sz="1400" b="1" i="1" spc="150" dirty="0">
                <a:latin typeface="Cambria"/>
                <a:cs typeface="Cambria"/>
              </a:rPr>
              <a:t>1</a:t>
            </a:r>
            <a:r>
              <a:rPr lang="en-US" sz="1400" b="1" i="1" spc="150" dirty="0">
                <a:latin typeface="Cambria"/>
                <a:cs typeface="Cambria"/>
              </a:rPr>
              <a:t>2</a:t>
            </a:r>
            <a:r>
              <a:rPr sz="1400" b="1" i="1" spc="409" dirty="0">
                <a:latin typeface="Cambria"/>
                <a:cs typeface="Cambria"/>
              </a:rPr>
              <a:t> </a:t>
            </a:r>
            <a:r>
              <a:rPr sz="1400" b="1" i="1" spc="110" dirty="0">
                <a:latin typeface="Cambria"/>
                <a:cs typeface="Cambria"/>
              </a:rPr>
              <a:t>total</a:t>
            </a:r>
            <a:endParaRPr sz="1400" dirty="0">
              <a:latin typeface="Cambria"/>
              <a:cs typeface="Cambria"/>
            </a:endParaRPr>
          </a:p>
          <a:p>
            <a:pPr marL="12700">
              <a:lnSpc>
                <a:spcPct val="100000"/>
              </a:lnSpc>
            </a:pPr>
            <a:r>
              <a:rPr sz="1400" b="1" i="1" spc="90" dirty="0">
                <a:latin typeface="Cambria"/>
                <a:cs typeface="Cambria"/>
              </a:rPr>
              <a:t>for </a:t>
            </a:r>
            <a:r>
              <a:rPr sz="1400" b="1" i="1" spc="120" dirty="0">
                <a:latin typeface="Cambria"/>
                <a:cs typeface="Cambria"/>
              </a:rPr>
              <a:t>Life </a:t>
            </a:r>
            <a:r>
              <a:rPr sz="1400" b="1" i="1" spc="140" dirty="0">
                <a:latin typeface="Cambria"/>
                <a:cs typeface="Cambria"/>
              </a:rPr>
              <a:t>Scout: </a:t>
            </a:r>
            <a:r>
              <a:rPr sz="1400" b="1" i="1" spc="150" dirty="0">
                <a:latin typeface="Cambria"/>
                <a:cs typeface="Cambria"/>
              </a:rPr>
              <a:t>5 </a:t>
            </a:r>
            <a:r>
              <a:rPr sz="1400" b="1" i="1" spc="100" dirty="0">
                <a:latin typeface="Cambria"/>
                <a:cs typeface="Cambria"/>
              </a:rPr>
              <a:t>required, </a:t>
            </a:r>
            <a:r>
              <a:rPr sz="1400" b="1" i="1" spc="150" dirty="0">
                <a:latin typeface="Cambria"/>
                <a:cs typeface="Cambria"/>
              </a:rPr>
              <a:t>21 </a:t>
            </a:r>
            <a:r>
              <a:rPr sz="1400" b="1" i="1" spc="105" dirty="0">
                <a:latin typeface="Cambria"/>
                <a:cs typeface="Cambria"/>
              </a:rPr>
              <a:t>total </a:t>
            </a:r>
            <a:r>
              <a:rPr sz="1400" b="1" i="1" spc="90" dirty="0">
                <a:latin typeface="Cambria"/>
                <a:cs typeface="Cambria"/>
              </a:rPr>
              <a:t>for </a:t>
            </a:r>
            <a:r>
              <a:rPr sz="1400" b="1" i="1" spc="75" dirty="0">
                <a:latin typeface="Cambria"/>
                <a:cs typeface="Cambria"/>
              </a:rPr>
              <a:t>Eagle) </a:t>
            </a:r>
            <a:r>
              <a:rPr sz="1400" b="1" i="1" spc="120" dirty="0">
                <a:latin typeface="Cambria"/>
                <a:cs typeface="Cambria"/>
              </a:rPr>
              <a:t>including </a:t>
            </a:r>
            <a:r>
              <a:rPr sz="1400" b="1" i="1" spc="114" dirty="0">
                <a:latin typeface="Cambria"/>
                <a:cs typeface="Cambria"/>
              </a:rPr>
              <a:t>the</a:t>
            </a:r>
            <a:r>
              <a:rPr sz="1400" b="1" i="1" spc="125" dirty="0">
                <a:latin typeface="Cambria"/>
                <a:cs typeface="Cambria"/>
              </a:rPr>
              <a:t> </a:t>
            </a:r>
            <a:r>
              <a:rPr sz="1400" b="1" i="1" spc="105" dirty="0">
                <a:latin typeface="Cambria"/>
                <a:cs typeface="Cambria"/>
              </a:rPr>
              <a:t>following:</a:t>
            </a:r>
            <a:endParaRPr sz="1400" dirty="0">
              <a:latin typeface="Cambria"/>
              <a:cs typeface="Cambria"/>
            </a:endParaRPr>
          </a:p>
        </p:txBody>
      </p:sp>
      <p:sp>
        <p:nvSpPr>
          <p:cNvPr id="7" name="TextBox 6">
            <a:extLst>
              <a:ext uri="{FF2B5EF4-FFF2-40B4-BE49-F238E27FC236}">
                <a16:creationId xmlns:a16="http://schemas.microsoft.com/office/drawing/2014/main" id="{64248F62-99FF-463B-A0AC-CD89E2851DAA}"/>
              </a:ext>
            </a:extLst>
          </p:cNvPr>
          <p:cNvSpPr txBox="1"/>
          <p:nvPr/>
        </p:nvSpPr>
        <p:spPr>
          <a:xfrm>
            <a:off x="277889" y="5214406"/>
            <a:ext cx="4032448" cy="830997"/>
          </a:xfrm>
          <a:prstGeom prst="rect">
            <a:avLst/>
          </a:prstGeom>
          <a:noFill/>
        </p:spPr>
        <p:txBody>
          <a:bodyPr wrap="square" rtlCol="0">
            <a:spAutoFit/>
          </a:bodyPr>
          <a:lstStyle/>
          <a:p>
            <a:r>
              <a:rPr lang="en-US" sz="1600" spc="175" dirty="0">
                <a:latin typeface="Cambria"/>
              </a:rPr>
              <a:t>On  July 1, 2022, Citizenship in Society becomes a required merit badge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1772" y="548680"/>
            <a:ext cx="5886450" cy="574040"/>
          </a:xfrm>
          <a:prstGeom prst="rect">
            <a:avLst/>
          </a:prstGeom>
        </p:spPr>
        <p:txBody>
          <a:bodyPr vert="horz" wrap="square" lIns="0" tIns="12700" rIns="0" bIns="0" rtlCol="0">
            <a:spAutoFit/>
          </a:bodyPr>
          <a:lstStyle/>
          <a:p>
            <a:pPr marL="12700">
              <a:lnSpc>
                <a:spcPct val="100000"/>
              </a:lnSpc>
              <a:spcBef>
                <a:spcPts val="100"/>
              </a:spcBef>
              <a:tabLst>
                <a:tab pos="1447800" algn="l"/>
                <a:tab pos="3203575" algn="l"/>
                <a:tab pos="4565650" algn="l"/>
              </a:tabLst>
            </a:pPr>
            <a:r>
              <a:rPr sz="3600" i="0" spc="200" dirty="0">
                <a:latin typeface="Cambria"/>
                <a:cs typeface="Cambria"/>
              </a:rPr>
              <a:t>Merit	</a:t>
            </a:r>
            <a:r>
              <a:rPr sz="3600" i="0" spc="160" dirty="0">
                <a:latin typeface="Cambria"/>
                <a:cs typeface="Cambria"/>
              </a:rPr>
              <a:t>badge</a:t>
            </a:r>
            <a:r>
              <a:rPr sz="3600" i="0" spc="135" dirty="0">
                <a:latin typeface="Cambria"/>
                <a:cs typeface="Cambria"/>
              </a:rPr>
              <a:t>s</a:t>
            </a:r>
            <a:r>
              <a:rPr sz="3600" i="0" dirty="0">
                <a:latin typeface="Cambria"/>
                <a:cs typeface="Cambria"/>
              </a:rPr>
              <a:t>	</a:t>
            </a:r>
            <a:r>
              <a:rPr sz="3600" i="0" spc="295" dirty="0">
                <a:latin typeface="Cambria"/>
                <a:cs typeface="Cambria"/>
              </a:rPr>
              <a:t>must</a:t>
            </a:r>
            <a:r>
              <a:rPr sz="3600" i="0" dirty="0">
                <a:latin typeface="Cambria"/>
                <a:cs typeface="Cambria"/>
              </a:rPr>
              <a:t>	</a:t>
            </a:r>
            <a:r>
              <a:rPr sz="3600" i="0" spc="355" dirty="0">
                <a:latin typeface="Cambria"/>
                <a:cs typeface="Cambria"/>
              </a:rPr>
              <a:t>be…..</a:t>
            </a:r>
            <a:endParaRPr sz="36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14</a:t>
            </a:fld>
            <a:endParaRPr sz="1400">
              <a:latin typeface="Arial"/>
              <a:cs typeface="Arial"/>
            </a:endParaRPr>
          </a:p>
        </p:txBody>
      </p:sp>
      <p:sp>
        <p:nvSpPr>
          <p:cNvPr id="3" name="object 3"/>
          <p:cNvSpPr txBox="1"/>
          <p:nvPr/>
        </p:nvSpPr>
        <p:spPr>
          <a:xfrm>
            <a:off x="535940" y="1532343"/>
            <a:ext cx="7778115" cy="2987356"/>
          </a:xfrm>
          <a:prstGeom prst="rect">
            <a:avLst/>
          </a:prstGeom>
        </p:spPr>
        <p:txBody>
          <a:bodyPr vert="horz" wrap="square" lIns="0" tIns="98425" rIns="0" bIns="0" rtlCol="0">
            <a:spAutoFit/>
          </a:bodyPr>
          <a:lstStyle/>
          <a:p>
            <a:pPr marL="12700">
              <a:lnSpc>
                <a:spcPct val="100000"/>
              </a:lnSpc>
              <a:spcBef>
                <a:spcPts val="775"/>
              </a:spcBef>
            </a:pPr>
            <a:r>
              <a:rPr sz="2800" spc="229" dirty="0">
                <a:solidFill>
                  <a:srgbClr val="FF0000"/>
                </a:solidFill>
                <a:latin typeface="Wingdings"/>
                <a:cs typeface="Wingdings"/>
              </a:rPr>
              <a:t></a:t>
            </a:r>
            <a:r>
              <a:rPr sz="2800" b="1" spc="229" dirty="0">
                <a:solidFill>
                  <a:srgbClr val="FF0000"/>
                </a:solidFill>
                <a:latin typeface="Cambria"/>
                <a:cs typeface="Cambria"/>
              </a:rPr>
              <a:t>APPROVED </a:t>
            </a:r>
            <a:r>
              <a:rPr sz="2800" spc="170" dirty="0">
                <a:latin typeface="Cambria"/>
                <a:cs typeface="Cambria"/>
              </a:rPr>
              <a:t>in </a:t>
            </a:r>
            <a:r>
              <a:rPr sz="2800" spc="180" dirty="0">
                <a:latin typeface="Cambria"/>
                <a:cs typeface="Cambria"/>
              </a:rPr>
              <a:t>advance </a:t>
            </a:r>
            <a:r>
              <a:rPr sz="2800" spc="145" dirty="0">
                <a:latin typeface="Cambria"/>
                <a:cs typeface="Cambria"/>
              </a:rPr>
              <a:t>by </a:t>
            </a:r>
            <a:r>
              <a:rPr sz="2800" spc="165" dirty="0">
                <a:latin typeface="Cambria"/>
                <a:cs typeface="Cambria"/>
              </a:rPr>
              <a:t>the </a:t>
            </a:r>
            <a:r>
              <a:rPr sz="2800" spc="204" dirty="0">
                <a:latin typeface="Cambria"/>
                <a:cs typeface="Cambria"/>
              </a:rPr>
              <a:t>Unit</a:t>
            </a:r>
            <a:r>
              <a:rPr sz="2800" spc="830" dirty="0">
                <a:latin typeface="Cambria"/>
                <a:cs typeface="Cambria"/>
              </a:rPr>
              <a:t> </a:t>
            </a:r>
            <a:r>
              <a:rPr sz="2800" spc="135" dirty="0">
                <a:latin typeface="Cambria"/>
                <a:cs typeface="Cambria"/>
              </a:rPr>
              <a:t>Leader</a:t>
            </a:r>
            <a:endParaRPr sz="2800" dirty="0">
              <a:latin typeface="Cambria"/>
              <a:cs typeface="Cambria"/>
            </a:endParaRPr>
          </a:p>
          <a:p>
            <a:pPr marL="355600" marR="1052195" indent="-342900">
              <a:lnSpc>
                <a:spcPct val="100000"/>
              </a:lnSpc>
              <a:spcBef>
                <a:spcPts val="670"/>
              </a:spcBef>
            </a:pPr>
            <a:r>
              <a:rPr sz="2800" spc="265" dirty="0">
                <a:solidFill>
                  <a:srgbClr val="FF0000"/>
                </a:solidFill>
                <a:latin typeface="Wingdings"/>
                <a:cs typeface="Wingdings"/>
              </a:rPr>
              <a:t></a:t>
            </a:r>
            <a:r>
              <a:rPr sz="2800" b="1" spc="265" dirty="0">
                <a:solidFill>
                  <a:srgbClr val="FF0000"/>
                </a:solidFill>
                <a:latin typeface="Cambria"/>
                <a:cs typeface="Cambria"/>
              </a:rPr>
              <a:t>EARNED </a:t>
            </a:r>
            <a:r>
              <a:rPr sz="2800" spc="120" dirty="0">
                <a:latin typeface="Cambria"/>
                <a:cs typeface="Cambria"/>
              </a:rPr>
              <a:t>with </a:t>
            </a:r>
            <a:r>
              <a:rPr sz="2800" spc="125" dirty="0">
                <a:latin typeface="Cambria"/>
                <a:cs typeface="Cambria"/>
              </a:rPr>
              <a:t>approved </a:t>
            </a:r>
            <a:r>
              <a:rPr sz="2800" spc="120" dirty="0">
                <a:latin typeface="Cambria"/>
                <a:cs typeface="Cambria"/>
              </a:rPr>
              <a:t>Merit </a:t>
            </a:r>
            <a:r>
              <a:rPr sz="2800" spc="195" dirty="0">
                <a:latin typeface="Cambria"/>
                <a:cs typeface="Cambria"/>
              </a:rPr>
              <a:t>Badge  Counselors</a:t>
            </a:r>
            <a:endParaRPr sz="2800" dirty="0">
              <a:latin typeface="Cambria"/>
              <a:cs typeface="Cambria"/>
            </a:endParaRPr>
          </a:p>
          <a:p>
            <a:pPr marL="355600" marR="1339850" indent="-342900">
              <a:lnSpc>
                <a:spcPct val="100000"/>
              </a:lnSpc>
              <a:spcBef>
                <a:spcPts val="675"/>
              </a:spcBef>
            </a:pPr>
            <a:r>
              <a:rPr sz="2800" spc="270" dirty="0">
                <a:solidFill>
                  <a:srgbClr val="FF0000"/>
                </a:solidFill>
                <a:latin typeface="Wingdings"/>
                <a:cs typeface="Wingdings"/>
              </a:rPr>
              <a:t></a:t>
            </a:r>
            <a:r>
              <a:rPr sz="2800" b="1" spc="270" dirty="0">
                <a:solidFill>
                  <a:srgbClr val="FF0000"/>
                </a:solidFill>
                <a:latin typeface="Cambria"/>
                <a:cs typeface="Cambria"/>
              </a:rPr>
              <a:t>REPORTED </a:t>
            </a:r>
            <a:r>
              <a:rPr sz="2800" spc="95" dirty="0">
                <a:latin typeface="Cambria"/>
                <a:cs typeface="Cambria"/>
              </a:rPr>
              <a:t>to </a:t>
            </a:r>
            <a:r>
              <a:rPr sz="2800" spc="220" dirty="0">
                <a:latin typeface="Cambria"/>
                <a:cs typeface="Cambria"/>
              </a:rPr>
              <a:t>Council </a:t>
            </a:r>
            <a:r>
              <a:rPr sz="2800" spc="145" dirty="0">
                <a:latin typeface="Cambria"/>
                <a:cs typeface="Cambria"/>
              </a:rPr>
              <a:t>by </a:t>
            </a:r>
            <a:r>
              <a:rPr sz="2800" spc="165" dirty="0">
                <a:latin typeface="Cambria"/>
                <a:cs typeface="Cambria"/>
              </a:rPr>
              <a:t>the </a:t>
            </a:r>
            <a:r>
              <a:rPr sz="2800" spc="204" dirty="0">
                <a:latin typeface="Cambria"/>
                <a:cs typeface="Cambria"/>
              </a:rPr>
              <a:t>Unit  </a:t>
            </a:r>
            <a:r>
              <a:rPr sz="2800" spc="135" dirty="0">
                <a:latin typeface="Cambria"/>
                <a:cs typeface="Cambria"/>
              </a:rPr>
              <a:t>Representative</a:t>
            </a:r>
            <a:endParaRPr sz="2800" dirty="0">
              <a:latin typeface="Cambria"/>
              <a:cs typeface="Cambria"/>
            </a:endParaRPr>
          </a:p>
          <a:p>
            <a:pPr marL="12700" algn="ctr">
              <a:lnSpc>
                <a:spcPct val="100000"/>
              </a:lnSpc>
              <a:tabLst>
                <a:tab pos="1189355" algn="l"/>
              </a:tabLst>
            </a:pPr>
            <a:r>
              <a:rPr b="1" i="1" spc="229" dirty="0">
                <a:latin typeface="Cambria"/>
                <a:cs typeface="Cambria"/>
              </a:rPr>
              <a:t>NOTE:	</a:t>
            </a:r>
            <a:r>
              <a:rPr i="1" spc="105" dirty="0">
                <a:latin typeface="Georgia"/>
                <a:cs typeface="Georgia"/>
              </a:rPr>
              <a:t>Keep </a:t>
            </a:r>
            <a:r>
              <a:rPr i="1" spc="10" dirty="0">
                <a:latin typeface="Georgia"/>
                <a:cs typeface="Georgia"/>
              </a:rPr>
              <a:t>your </a:t>
            </a:r>
            <a:r>
              <a:rPr i="1" spc="-80" dirty="0">
                <a:latin typeface="Georgia"/>
                <a:cs typeface="Georgia"/>
              </a:rPr>
              <a:t>MERIT </a:t>
            </a:r>
            <a:r>
              <a:rPr i="1" spc="65" dirty="0">
                <a:latin typeface="Georgia"/>
                <a:cs typeface="Georgia"/>
              </a:rPr>
              <a:t>BADGE</a:t>
            </a:r>
            <a:r>
              <a:rPr i="1" spc="70" dirty="0">
                <a:latin typeface="Georgia"/>
                <a:cs typeface="Georgia"/>
              </a:rPr>
              <a:t> </a:t>
            </a:r>
            <a:r>
              <a:rPr i="1" spc="-5" dirty="0">
                <a:latin typeface="Georgia"/>
                <a:cs typeface="Georgia"/>
              </a:rPr>
              <a:t>ADVANCEMENT</a:t>
            </a:r>
            <a:endParaRPr dirty="0">
              <a:latin typeface="Georgia"/>
              <a:cs typeface="Georgia"/>
            </a:endParaRPr>
          </a:p>
          <a:p>
            <a:pPr marL="355600" algn="ctr">
              <a:lnSpc>
                <a:spcPct val="100000"/>
              </a:lnSpc>
            </a:pPr>
            <a:r>
              <a:rPr i="1" spc="75" dirty="0">
                <a:latin typeface="Georgia"/>
                <a:cs typeface="Georgia"/>
              </a:rPr>
              <a:t>CARDS, </a:t>
            </a:r>
            <a:r>
              <a:rPr i="1" spc="90" dirty="0">
                <a:latin typeface="Georgia"/>
                <a:cs typeface="Georgia"/>
              </a:rPr>
              <a:t>They </a:t>
            </a:r>
            <a:r>
              <a:rPr i="1" spc="20" dirty="0">
                <a:latin typeface="Georgia"/>
                <a:cs typeface="Georgia"/>
              </a:rPr>
              <a:t>are </a:t>
            </a:r>
            <a:r>
              <a:rPr i="1" spc="5" dirty="0">
                <a:latin typeface="Georgia"/>
                <a:cs typeface="Georgia"/>
              </a:rPr>
              <a:t>your </a:t>
            </a:r>
            <a:r>
              <a:rPr i="1" spc="-20" dirty="0">
                <a:latin typeface="Georgia"/>
                <a:cs typeface="Georgia"/>
              </a:rPr>
              <a:t>proof </a:t>
            </a:r>
            <a:r>
              <a:rPr i="1" dirty="0">
                <a:latin typeface="Georgia"/>
                <a:cs typeface="Georgia"/>
              </a:rPr>
              <a:t>of</a:t>
            </a:r>
            <a:r>
              <a:rPr i="1" spc="204" dirty="0">
                <a:latin typeface="Georgia"/>
                <a:cs typeface="Georgia"/>
              </a:rPr>
              <a:t> </a:t>
            </a:r>
            <a:r>
              <a:rPr i="1" spc="15" dirty="0">
                <a:latin typeface="Georgia"/>
                <a:cs typeface="Georgia"/>
              </a:rPr>
              <a:t>completion!</a:t>
            </a:r>
            <a:endParaRPr dirty="0">
              <a:latin typeface="Georgia"/>
              <a:cs typeface="Georgia"/>
            </a:endParaRPr>
          </a:p>
        </p:txBody>
      </p:sp>
      <p:sp>
        <p:nvSpPr>
          <p:cNvPr id="4" name="TextBox 3">
            <a:extLst>
              <a:ext uri="{FF2B5EF4-FFF2-40B4-BE49-F238E27FC236}">
                <a16:creationId xmlns:a16="http://schemas.microsoft.com/office/drawing/2014/main" id="{D386748E-277A-49C6-A55B-50A3971F5E2E}"/>
              </a:ext>
            </a:extLst>
          </p:cNvPr>
          <p:cNvSpPr txBox="1"/>
          <p:nvPr/>
        </p:nvSpPr>
        <p:spPr>
          <a:xfrm>
            <a:off x="431466" y="4725492"/>
            <a:ext cx="8064896" cy="1200329"/>
          </a:xfrm>
          <a:prstGeom prst="rect">
            <a:avLst/>
          </a:prstGeom>
          <a:noFill/>
        </p:spPr>
        <p:txBody>
          <a:bodyPr wrap="square" rtlCol="0">
            <a:spAutoFit/>
          </a:bodyPr>
          <a:lstStyle/>
          <a:p>
            <a:pPr algn="ctr"/>
            <a:r>
              <a:rPr lang="en-US" sz="2400" b="1" dirty="0"/>
              <a:t>MERIT BADGE COUNSELORS DO NOT NEED TO BE FROM WITHIN THE TROOP.  IN FACT, IT IS ENCOURAGED THAT YOU SEEK COUNSELORS OUTSIDE THE TROOP!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535940" y="608203"/>
            <a:ext cx="7714615" cy="452120"/>
          </a:xfrm>
          <a:prstGeom prst="rect">
            <a:avLst/>
          </a:prstGeom>
        </p:spPr>
        <p:txBody>
          <a:bodyPr vert="horz" wrap="square" lIns="0" tIns="12065" rIns="0" bIns="0" rtlCol="0">
            <a:spAutoFit/>
          </a:bodyPr>
          <a:lstStyle/>
          <a:p>
            <a:pPr marL="12700">
              <a:lnSpc>
                <a:spcPct val="100000"/>
              </a:lnSpc>
              <a:spcBef>
                <a:spcPts val="95"/>
              </a:spcBef>
            </a:pPr>
            <a:r>
              <a:rPr sz="2800" b="1" spc="155" dirty="0">
                <a:latin typeface="Cambria"/>
                <a:cs typeface="Cambria"/>
              </a:rPr>
              <a:t>Merit </a:t>
            </a:r>
            <a:r>
              <a:rPr sz="2800" b="1" spc="145" dirty="0">
                <a:latin typeface="Cambria"/>
                <a:cs typeface="Cambria"/>
              </a:rPr>
              <a:t>Badges and </a:t>
            </a:r>
            <a:r>
              <a:rPr sz="2800" b="1" spc="235" dirty="0">
                <a:latin typeface="Cambria"/>
                <a:cs typeface="Cambria"/>
              </a:rPr>
              <a:t>Scouts </a:t>
            </a:r>
            <a:r>
              <a:rPr sz="2800" b="1" spc="155" dirty="0">
                <a:latin typeface="Cambria"/>
                <a:cs typeface="Cambria"/>
              </a:rPr>
              <a:t>with</a:t>
            </a:r>
            <a:r>
              <a:rPr sz="2800" b="1" spc="195" dirty="0">
                <a:latin typeface="Cambria"/>
                <a:cs typeface="Cambria"/>
              </a:rPr>
              <a:t> </a:t>
            </a:r>
            <a:r>
              <a:rPr sz="2800" b="1" spc="140" dirty="0">
                <a:latin typeface="Cambria"/>
                <a:cs typeface="Cambria"/>
              </a:rPr>
              <a:t>Disabilities</a:t>
            </a:r>
            <a:endParaRPr sz="280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15</a:t>
            </a:fld>
            <a:endParaRPr sz="1400">
              <a:latin typeface="Arial"/>
              <a:cs typeface="Arial"/>
            </a:endParaRPr>
          </a:p>
        </p:txBody>
      </p:sp>
      <p:sp>
        <p:nvSpPr>
          <p:cNvPr id="3" name="object 3"/>
          <p:cNvSpPr txBox="1"/>
          <p:nvPr/>
        </p:nvSpPr>
        <p:spPr>
          <a:xfrm>
            <a:off x="535940" y="2191638"/>
            <a:ext cx="7138034" cy="2329815"/>
          </a:xfrm>
          <a:prstGeom prst="rect">
            <a:avLst/>
          </a:prstGeom>
        </p:spPr>
        <p:txBody>
          <a:bodyPr vert="horz" wrap="square" lIns="0" tIns="12065" rIns="0" bIns="0" rtlCol="0">
            <a:spAutoFit/>
          </a:bodyPr>
          <a:lstStyle/>
          <a:p>
            <a:pPr marL="355600" marR="5080" indent="-342900">
              <a:lnSpc>
                <a:spcPct val="100000"/>
              </a:lnSpc>
              <a:spcBef>
                <a:spcPts val="95"/>
              </a:spcBef>
              <a:buFont typeface="Wingdings"/>
              <a:buChar char=""/>
              <a:tabLst>
                <a:tab pos="355600" algn="l"/>
              </a:tabLst>
            </a:pPr>
            <a:r>
              <a:rPr sz="2800" spc="114" dirty="0">
                <a:latin typeface="Cambria"/>
                <a:cs typeface="Cambria"/>
              </a:rPr>
              <a:t>There </a:t>
            </a:r>
            <a:r>
              <a:rPr sz="2800" spc="135" dirty="0">
                <a:latin typeface="Cambria"/>
                <a:cs typeface="Cambria"/>
              </a:rPr>
              <a:t>are </a:t>
            </a:r>
            <a:r>
              <a:rPr sz="2800" spc="155" dirty="0">
                <a:latin typeface="Cambria"/>
                <a:cs typeface="Cambria"/>
              </a:rPr>
              <a:t>special </a:t>
            </a:r>
            <a:r>
              <a:rPr sz="2800" spc="150" dirty="0">
                <a:latin typeface="Cambria"/>
                <a:cs typeface="Cambria"/>
              </a:rPr>
              <a:t>exceptions </a:t>
            </a:r>
            <a:r>
              <a:rPr sz="2800" spc="65" dirty="0">
                <a:latin typeface="Cambria"/>
                <a:cs typeface="Cambria"/>
              </a:rPr>
              <a:t>for </a:t>
            </a:r>
            <a:r>
              <a:rPr sz="2800" spc="240" dirty="0">
                <a:latin typeface="Cambria"/>
                <a:cs typeface="Cambria"/>
              </a:rPr>
              <a:t>Scouts  </a:t>
            </a:r>
            <a:r>
              <a:rPr sz="2800" spc="120" dirty="0">
                <a:latin typeface="Cambria"/>
                <a:cs typeface="Cambria"/>
              </a:rPr>
              <a:t>with</a:t>
            </a:r>
            <a:r>
              <a:rPr sz="2800" spc="270" dirty="0">
                <a:latin typeface="Cambria"/>
                <a:cs typeface="Cambria"/>
              </a:rPr>
              <a:t> </a:t>
            </a:r>
            <a:r>
              <a:rPr sz="2800" spc="130" dirty="0">
                <a:latin typeface="Cambria"/>
                <a:cs typeface="Cambria"/>
              </a:rPr>
              <a:t>disabilities</a:t>
            </a:r>
            <a:endParaRPr sz="2800">
              <a:latin typeface="Cambria"/>
              <a:cs typeface="Cambria"/>
            </a:endParaRPr>
          </a:p>
          <a:p>
            <a:pPr>
              <a:lnSpc>
                <a:spcPct val="100000"/>
              </a:lnSpc>
              <a:spcBef>
                <a:spcPts val="45"/>
              </a:spcBef>
              <a:buFont typeface="Wingdings"/>
              <a:buChar char=""/>
            </a:pPr>
            <a:endParaRPr sz="4050">
              <a:latin typeface="Times New Roman"/>
              <a:cs typeface="Times New Roman"/>
            </a:endParaRPr>
          </a:p>
          <a:p>
            <a:pPr marL="355600" marR="887094" indent="-342900">
              <a:lnSpc>
                <a:spcPct val="100000"/>
              </a:lnSpc>
              <a:spcBef>
                <a:spcPts val="5"/>
              </a:spcBef>
              <a:buFont typeface="Wingdings"/>
              <a:buChar char=""/>
              <a:tabLst>
                <a:tab pos="355600" algn="l"/>
              </a:tabLst>
            </a:pPr>
            <a:r>
              <a:rPr sz="2800" spc="215" dirty="0">
                <a:latin typeface="Cambria"/>
                <a:cs typeface="Cambria"/>
              </a:rPr>
              <a:t>Contact </a:t>
            </a:r>
            <a:r>
              <a:rPr sz="2800" spc="165" dirty="0">
                <a:latin typeface="Cambria"/>
                <a:cs typeface="Cambria"/>
              </a:rPr>
              <a:t>the </a:t>
            </a:r>
            <a:r>
              <a:rPr sz="2800" spc="155" dirty="0">
                <a:latin typeface="Cambria"/>
                <a:cs typeface="Cambria"/>
              </a:rPr>
              <a:t>District </a:t>
            </a:r>
            <a:r>
              <a:rPr sz="2800" spc="175" dirty="0">
                <a:latin typeface="Cambria"/>
                <a:cs typeface="Cambria"/>
              </a:rPr>
              <a:t>Advancement  </a:t>
            </a:r>
            <a:r>
              <a:rPr sz="2800" spc="250" dirty="0">
                <a:latin typeface="Cambria"/>
                <a:cs typeface="Cambria"/>
              </a:rPr>
              <a:t>Chairman </a:t>
            </a:r>
            <a:r>
              <a:rPr sz="2800" spc="65" dirty="0">
                <a:latin typeface="Cambria"/>
                <a:cs typeface="Cambria"/>
              </a:rPr>
              <a:t>for</a:t>
            </a:r>
            <a:r>
              <a:rPr sz="2800" spc="340" dirty="0">
                <a:latin typeface="Cambria"/>
                <a:cs typeface="Cambria"/>
              </a:rPr>
              <a:t> </a:t>
            </a:r>
            <a:r>
              <a:rPr sz="2800" spc="190" dirty="0">
                <a:latin typeface="Cambria"/>
                <a:cs typeface="Cambria"/>
              </a:rPr>
              <a:t>guidance</a:t>
            </a:r>
            <a:endParaRPr sz="2800">
              <a:latin typeface="Cambria"/>
              <a:cs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496696"/>
            <a:ext cx="4860290" cy="635000"/>
          </a:xfrm>
          <a:prstGeom prst="rect">
            <a:avLst/>
          </a:prstGeom>
        </p:spPr>
        <p:txBody>
          <a:bodyPr vert="horz" wrap="square" lIns="0" tIns="12065" rIns="0" bIns="0" rtlCol="0">
            <a:spAutoFit/>
          </a:bodyPr>
          <a:lstStyle/>
          <a:p>
            <a:pPr marL="12700">
              <a:lnSpc>
                <a:spcPct val="100000"/>
              </a:lnSpc>
              <a:spcBef>
                <a:spcPts val="95"/>
              </a:spcBef>
              <a:tabLst>
                <a:tab pos="3848100" algn="l"/>
                <a:tab pos="4592955" algn="l"/>
              </a:tabLst>
            </a:pPr>
            <a:r>
              <a:rPr sz="3600" i="0" spc="360" dirty="0">
                <a:solidFill>
                  <a:srgbClr val="CC0000"/>
                </a:solidFill>
                <a:latin typeface="Cambria"/>
                <a:cs typeface="Cambria"/>
              </a:rPr>
              <a:t>REQUIREMENT	</a:t>
            </a:r>
            <a:r>
              <a:rPr sz="3600" i="0" spc="-80" dirty="0">
                <a:solidFill>
                  <a:srgbClr val="CC0000"/>
                </a:solidFill>
                <a:latin typeface="Cambria"/>
                <a:cs typeface="Cambria"/>
              </a:rPr>
              <a:t>#</a:t>
            </a:r>
            <a:r>
              <a:rPr sz="3600" i="0" spc="245" dirty="0">
                <a:solidFill>
                  <a:srgbClr val="CC0000"/>
                </a:solidFill>
                <a:latin typeface="Cambria"/>
                <a:cs typeface="Cambria"/>
              </a:rPr>
              <a:t>4</a:t>
            </a:r>
            <a:r>
              <a:rPr sz="3600" i="0" dirty="0">
                <a:solidFill>
                  <a:srgbClr val="CC0000"/>
                </a:solidFill>
                <a:latin typeface="Cambria"/>
                <a:cs typeface="Cambria"/>
              </a:rPr>
              <a:t>	</a:t>
            </a:r>
            <a:r>
              <a:rPr sz="4000" i="0" spc="-5" dirty="0">
                <a:latin typeface="Cambria"/>
                <a:cs typeface="Cambria"/>
              </a:rPr>
              <a:t>–</a:t>
            </a:r>
            <a:endParaRPr sz="4000" dirty="0">
              <a:latin typeface="Cambria"/>
              <a:cs typeface="Cambria"/>
            </a:endParaRPr>
          </a:p>
        </p:txBody>
      </p:sp>
      <p:sp>
        <p:nvSpPr>
          <p:cNvPr id="7" name="object 7"/>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16</a:t>
            </a:fld>
            <a:endParaRPr sz="1400">
              <a:latin typeface="Arial"/>
              <a:cs typeface="Arial"/>
            </a:endParaRPr>
          </a:p>
        </p:txBody>
      </p:sp>
      <p:sp>
        <p:nvSpPr>
          <p:cNvPr id="5" name="object 5"/>
          <p:cNvSpPr txBox="1"/>
          <p:nvPr/>
        </p:nvSpPr>
        <p:spPr>
          <a:xfrm>
            <a:off x="1907704" y="2547994"/>
            <a:ext cx="5904656" cy="505908"/>
          </a:xfrm>
          <a:prstGeom prst="rect">
            <a:avLst/>
          </a:prstGeom>
        </p:spPr>
        <p:txBody>
          <a:bodyPr vert="horz" wrap="square" lIns="0" tIns="13335" rIns="0" bIns="0" rtlCol="0">
            <a:spAutoFit/>
          </a:bodyPr>
          <a:lstStyle/>
          <a:p>
            <a:pPr marL="12700" marR="5080">
              <a:lnSpc>
                <a:spcPct val="100000"/>
              </a:lnSpc>
              <a:spcBef>
                <a:spcPts val="105"/>
              </a:spcBef>
            </a:pPr>
            <a:r>
              <a:rPr sz="3200" b="1" spc="114" dirty="0">
                <a:latin typeface="Cambria"/>
                <a:cs typeface="Cambria"/>
              </a:rPr>
              <a:t>Position </a:t>
            </a:r>
            <a:r>
              <a:rPr sz="3200" b="1" spc="100" dirty="0">
                <a:latin typeface="Cambria"/>
                <a:cs typeface="Cambria"/>
              </a:rPr>
              <a:t>of  </a:t>
            </a:r>
            <a:r>
              <a:rPr sz="3200" b="1" spc="130" dirty="0">
                <a:latin typeface="Cambria"/>
                <a:cs typeface="Cambria"/>
              </a:rPr>
              <a:t>Resp</a:t>
            </a:r>
            <a:r>
              <a:rPr sz="3200" b="1" spc="135" dirty="0">
                <a:latin typeface="Cambria"/>
                <a:cs typeface="Cambria"/>
              </a:rPr>
              <a:t>o</a:t>
            </a:r>
            <a:r>
              <a:rPr sz="3200" b="1" spc="150" dirty="0">
                <a:latin typeface="Cambria"/>
                <a:cs typeface="Cambria"/>
              </a:rPr>
              <a:t>n</a:t>
            </a:r>
            <a:r>
              <a:rPr sz="3200" b="1" spc="125" dirty="0">
                <a:latin typeface="Cambria"/>
                <a:cs typeface="Cambria"/>
              </a:rPr>
              <a:t>s</a:t>
            </a:r>
            <a:r>
              <a:rPr sz="3200" b="1" spc="100" dirty="0">
                <a:latin typeface="Cambria"/>
                <a:cs typeface="Cambria"/>
              </a:rPr>
              <a:t>ibility</a:t>
            </a:r>
            <a:endParaRPr sz="3200" dirty="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583185"/>
            <a:ext cx="7262495" cy="391160"/>
          </a:xfrm>
          <a:prstGeom prst="rect">
            <a:avLst/>
          </a:prstGeom>
        </p:spPr>
        <p:txBody>
          <a:bodyPr vert="horz" wrap="square" lIns="0" tIns="12700" rIns="0" bIns="0" rtlCol="0">
            <a:spAutoFit/>
          </a:bodyPr>
          <a:lstStyle/>
          <a:p>
            <a:pPr marL="12700">
              <a:lnSpc>
                <a:spcPct val="100000"/>
              </a:lnSpc>
              <a:spcBef>
                <a:spcPts val="100"/>
              </a:spcBef>
            </a:pPr>
            <a:r>
              <a:rPr sz="2400" i="0" spc="120" dirty="0">
                <a:latin typeface="Cambria"/>
                <a:cs typeface="Cambria"/>
              </a:rPr>
              <a:t>Performance </a:t>
            </a:r>
            <a:r>
              <a:rPr sz="2400" i="0" spc="145" dirty="0">
                <a:latin typeface="Cambria"/>
                <a:cs typeface="Cambria"/>
              </a:rPr>
              <a:t>in </a:t>
            </a:r>
            <a:r>
              <a:rPr sz="2400" i="0" spc="180" dirty="0">
                <a:latin typeface="Cambria"/>
                <a:cs typeface="Cambria"/>
              </a:rPr>
              <a:t>the </a:t>
            </a:r>
            <a:r>
              <a:rPr sz="2400" i="0" spc="135" dirty="0">
                <a:latin typeface="Cambria"/>
                <a:cs typeface="Cambria"/>
              </a:rPr>
              <a:t>Position </a:t>
            </a:r>
            <a:r>
              <a:rPr sz="2400" i="0" spc="120" dirty="0">
                <a:latin typeface="Cambria"/>
                <a:cs typeface="Cambria"/>
              </a:rPr>
              <a:t>of</a:t>
            </a:r>
            <a:r>
              <a:rPr sz="2400" i="0" spc="140" dirty="0">
                <a:latin typeface="Cambria"/>
                <a:cs typeface="Cambria"/>
              </a:rPr>
              <a:t> Responsibility</a:t>
            </a:r>
            <a:endParaRPr sz="24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17</a:t>
            </a:fld>
            <a:endParaRPr sz="1400">
              <a:latin typeface="Arial"/>
              <a:cs typeface="Arial"/>
            </a:endParaRPr>
          </a:p>
        </p:txBody>
      </p:sp>
      <p:sp>
        <p:nvSpPr>
          <p:cNvPr id="3" name="object 3"/>
          <p:cNvSpPr txBox="1"/>
          <p:nvPr/>
        </p:nvSpPr>
        <p:spPr>
          <a:xfrm>
            <a:off x="535940" y="1618310"/>
            <a:ext cx="8037195" cy="3610610"/>
          </a:xfrm>
          <a:prstGeom prst="rect">
            <a:avLst/>
          </a:prstGeom>
        </p:spPr>
        <p:txBody>
          <a:bodyPr vert="horz" wrap="square" lIns="0" tIns="12065" rIns="0" bIns="0" rtlCol="0">
            <a:spAutoFit/>
          </a:bodyPr>
          <a:lstStyle/>
          <a:p>
            <a:pPr marL="355600" marR="1012825" indent="-342900">
              <a:lnSpc>
                <a:spcPct val="100000"/>
              </a:lnSpc>
              <a:spcBef>
                <a:spcPts val="95"/>
              </a:spcBef>
              <a:buFont typeface="Wingdings"/>
              <a:buChar char=""/>
              <a:tabLst>
                <a:tab pos="355600" algn="l"/>
              </a:tabLst>
            </a:pPr>
            <a:r>
              <a:rPr sz="2800" spc="155" dirty="0">
                <a:latin typeface="Cambria"/>
                <a:cs typeface="Cambria"/>
              </a:rPr>
              <a:t>A </a:t>
            </a:r>
            <a:r>
              <a:rPr sz="2800" spc="240" dirty="0">
                <a:latin typeface="Cambria"/>
                <a:cs typeface="Cambria"/>
              </a:rPr>
              <a:t>Scout </a:t>
            </a:r>
            <a:r>
              <a:rPr sz="2800" spc="215" dirty="0">
                <a:latin typeface="Cambria"/>
                <a:cs typeface="Cambria"/>
              </a:rPr>
              <a:t>may </a:t>
            </a:r>
            <a:r>
              <a:rPr sz="2800" b="1" spc="195" dirty="0">
                <a:latin typeface="Cambria"/>
                <a:cs typeface="Cambria"/>
              </a:rPr>
              <a:t>not </a:t>
            </a:r>
            <a:r>
              <a:rPr sz="2800" spc="140" dirty="0">
                <a:latin typeface="Cambria"/>
                <a:cs typeface="Cambria"/>
              </a:rPr>
              <a:t>be </a:t>
            </a:r>
            <a:r>
              <a:rPr sz="2800" spc="155" dirty="0">
                <a:latin typeface="Cambria"/>
                <a:cs typeface="Cambria"/>
              </a:rPr>
              <a:t>held </a:t>
            </a:r>
            <a:r>
              <a:rPr sz="2800" spc="100" dirty="0">
                <a:latin typeface="Cambria"/>
                <a:cs typeface="Cambria"/>
              </a:rPr>
              <a:t>to </a:t>
            </a:r>
            <a:r>
              <a:rPr sz="2800" spc="265" dirty="0">
                <a:latin typeface="Cambria"/>
                <a:cs typeface="Cambria"/>
              </a:rPr>
              <a:t>an  </a:t>
            </a:r>
            <a:r>
              <a:rPr sz="2800" spc="145" dirty="0">
                <a:latin typeface="Cambria"/>
                <a:cs typeface="Cambria"/>
              </a:rPr>
              <a:t>extraordinary, </a:t>
            </a:r>
            <a:r>
              <a:rPr sz="2800" spc="185" dirty="0">
                <a:latin typeface="Cambria"/>
                <a:cs typeface="Cambria"/>
              </a:rPr>
              <a:t>undefined, </a:t>
            </a:r>
            <a:r>
              <a:rPr sz="2800" spc="70" dirty="0">
                <a:latin typeface="Cambria"/>
                <a:cs typeface="Cambria"/>
              </a:rPr>
              <a:t>or </a:t>
            </a:r>
            <a:r>
              <a:rPr sz="2800" spc="215" dirty="0">
                <a:latin typeface="Cambria"/>
                <a:cs typeface="Cambria"/>
              </a:rPr>
              <a:t>unknown  </a:t>
            </a:r>
            <a:r>
              <a:rPr sz="2800" spc="190" dirty="0">
                <a:latin typeface="Cambria"/>
                <a:cs typeface="Cambria"/>
              </a:rPr>
              <a:t>standard </a:t>
            </a:r>
            <a:r>
              <a:rPr sz="2800" spc="60" dirty="0">
                <a:latin typeface="Cambria"/>
                <a:cs typeface="Cambria"/>
              </a:rPr>
              <a:t>of</a:t>
            </a:r>
            <a:r>
              <a:rPr sz="2800" spc="380" dirty="0">
                <a:latin typeface="Cambria"/>
                <a:cs typeface="Cambria"/>
              </a:rPr>
              <a:t> </a:t>
            </a:r>
            <a:r>
              <a:rPr sz="2800" spc="160" dirty="0">
                <a:latin typeface="Cambria"/>
                <a:cs typeface="Cambria"/>
              </a:rPr>
              <a:t>performance.</a:t>
            </a:r>
            <a:endParaRPr sz="2800">
              <a:latin typeface="Cambria"/>
              <a:cs typeface="Cambria"/>
            </a:endParaRPr>
          </a:p>
          <a:p>
            <a:pPr>
              <a:lnSpc>
                <a:spcPct val="100000"/>
              </a:lnSpc>
              <a:spcBef>
                <a:spcPts val="50"/>
              </a:spcBef>
              <a:buFont typeface="Wingdings"/>
              <a:buChar char=""/>
            </a:pPr>
            <a:endParaRPr sz="4050">
              <a:latin typeface="Times New Roman"/>
              <a:cs typeface="Times New Roman"/>
            </a:endParaRPr>
          </a:p>
          <a:p>
            <a:pPr marL="355600" marR="5080" indent="-342900">
              <a:lnSpc>
                <a:spcPct val="100000"/>
              </a:lnSpc>
              <a:buFont typeface="Wingdings"/>
              <a:buChar char=""/>
              <a:tabLst>
                <a:tab pos="355600" algn="l"/>
              </a:tabLst>
            </a:pPr>
            <a:r>
              <a:rPr sz="2800" spc="145" dirty="0">
                <a:latin typeface="Cambria"/>
                <a:cs typeface="Cambria"/>
              </a:rPr>
              <a:t>The </a:t>
            </a:r>
            <a:r>
              <a:rPr sz="2800" spc="190" dirty="0">
                <a:latin typeface="Cambria"/>
                <a:cs typeface="Cambria"/>
              </a:rPr>
              <a:t>standard </a:t>
            </a:r>
            <a:r>
              <a:rPr sz="2800" spc="60" dirty="0">
                <a:latin typeface="Cambria"/>
                <a:cs typeface="Cambria"/>
              </a:rPr>
              <a:t>of </a:t>
            </a:r>
            <a:r>
              <a:rPr sz="2800" spc="145" dirty="0">
                <a:latin typeface="Cambria"/>
                <a:cs typeface="Cambria"/>
              </a:rPr>
              <a:t>performance </a:t>
            </a:r>
            <a:r>
              <a:rPr sz="2800" spc="210" dirty="0">
                <a:latin typeface="Cambria"/>
                <a:cs typeface="Cambria"/>
              </a:rPr>
              <a:t>used </a:t>
            </a:r>
            <a:r>
              <a:rPr sz="2800" spc="95" dirty="0">
                <a:latin typeface="Cambria"/>
                <a:cs typeface="Cambria"/>
              </a:rPr>
              <a:t>to  </a:t>
            </a:r>
            <a:r>
              <a:rPr sz="2800" spc="195" dirty="0">
                <a:latin typeface="Cambria"/>
                <a:cs typeface="Cambria"/>
              </a:rPr>
              <a:t>measure </a:t>
            </a:r>
            <a:r>
              <a:rPr sz="2800" spc="180" dirty="0">
                <a:latin typeface="Cambria"/>
                <a:cs typeface="Cambria"/>
              </a:rPr>
              <a:t>this </a:t>
            </a:r>
            <a:r>
              <a:rPr sz="2800" spc="145" dirty="0">
                <a:latin typeface="Cambria"/>
                <a:cs typeface="Cambria"/>
              </a:rPr>
              <a:t>requirement </a:t>
            </a:r>
            <a:r>
              <a:rPr sz="2800" spc="185" dirty="0">
                <a:latin typeface="Cambria"/>
                <a:cs typeface="Cambria"/>
              </a:rPr>
              <a:t>shall </a:t>
            </a:r>
            <a:r>
              <a:rPr sz="2800" spc="140" dirty="0">
                <a:latin typeface="Cambria"/>
                <a:cs typeface="Cambria"/>
              </a:rPr>
              <a:t>be </a:t>
            </a:r>
            <a:r>
              <a:rPr sz="2800" spc="165" dirty="0">
                <a:latin typeface="Cambria"/>
                <a:cs typeface="Cambria"/>
              </a:rPr>
              <a:t>the </a:t>
            </a:r>
            <a:r>
              <a:rPr sz="2800" spc="215" dirty="0">
                <a:latin typeface="Cambria"/>
                <a:cs typeface="Cambria"/>
              </a:rPr>
              <a:t>same  </a:t>
            </a:r>
            <a:r>
              <a:rPr sz="2800" spc="250" dirty="0">
                <a:latin typeface="Cambria"/>
                <a:cs typeface="Cambria"/>
              </a:rPr>
              <a:t>as </a:t>
            </a:r>
            <a:r>
              <a:rPr sz="2800" spc="195" dirty="0">
                <a:latin typeface="Cambria"/>
                <a:cs typeface="Cambria"/>
              </a:rPr>
              <a:t>that </a:t>
            </a:r>
            <a:r>
              <a:rPr sz="2800" spc="135" dirty="0">
                <a:latin typeface="Cambria"/>
                <a:cs typeface="Cambria"/>
              </a:rPr>
              <a:t>applied </a:t>
            </a:r>
            <a:r>
              <a:rPr sz="2800" spc="95" dirty="0">
                <a:latin typeface="Cambria"/>
                <a:cs typeface="Cambria"/>
              </a:rPr>
              <a:t>to </a:t>
            </a:r>
            <a:r>
              <a:rPr sz="2800" spc="125" dirty="0">
                <a:latin typeface="Cambria"/>
                <a:cs typeface="Cambria"/>
              </a:rPr>
              <a:t>other </a:t>
            </a:r>
            <a:r>
              <a:rPr sz="2800" spc="240" dirty="0">
                <a:latin typeface="Cambria"/>
                <a:cs typeface="Cambria"/>
              </a:rPr>
              <a:t>Star, </a:t>
            </a:r>
            <a:r>
              <a:rPr sz="2800" spc="85" dirty="0">
                <a:latin typeface="Cambria"/>
                <a:cs typeface="Cambria"/>
              </a:rPr>
              <a:t>Life </a:t>
            </a:r>
            <a:r>
              <a:rPr sz="2800" spc="65" dirty="0">
                <a:latin typeface="Cambria"/>
                <a:cs typeface="Cambria"/>
              </a:rPr>
              <a:t>or </a:t>
            </a:r>
            <a:r>
              <a:rPr sz="2800" spc="185" dirty="0">
                <a:latin typeface="Cambria"/>
                <a:cs typeface="Cambria"/>
              </a:rPr>
              <a:t>Eagle  </a:t>
            </a:r>
            <a:r>
              <a:rPr sz="2800" spc="235" dirty="0">
                <a:latin typeface="Cambria"/>
                <a:cs typeface="Cambria"/>
              </a:rPr>
              <a:t>Scout</a:t>
            </a:r>
            <a:r>
              <a:rPr sz="2800" spc="280" dirty="0">
                <a:latin typeface="Cambria"/>
                <a:cs typeface="Cambria"/>
              </a:rPr>
              <a:t> </a:t>
            </a:r>
            <a:r>
              <a:rPr sz="2800" spc="190" dirty="0">
                <a:latin typeface="Cambria"/>
                <a:cs typeface="Cambria"/>
              </a:rPr>
              <a:t>candidates</a:t>
            </a:r>
            <a:r>
              <a:rPr sz="2400" spc="190" dirty="0">
                <a:latin typeface="Cambria"/>
                <a:cs typeface="Cambria"/>
              </a:rPr>
              <a:t>.</a:t>
            </a:r>
            <a:endParaRPr sz="2400">
              <a:latin typeface="Cambria"/>
              <a:cs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1600200"/>
            <a:ext cx="3352800" cy="419100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75656" y="457022"/>
            <a:ext cx="4701540" cy="635000"/>
          </a:xfrm>
          <a:prstGeom prst="rect">
            <a:avLst/>
          </a:prstGeom>
        </p:spPr>
        <p:txBody>
          <a:bodyPr vert="horz" wrap="square" lIns="0" tIns="12065" rIns="0" bIns="0" rtlCol="0">
            <a:spAutoFit/>
          </a:bodyPr>
          <a:lstStyle/>
          <a:p>
            <a:pPr marL="12700">
              <a:lnSpc>
                <a:spcPct val="100000"/>
              </a:lnSpc>
              <a:spcBef>
                <a:spcPts val="95"/>
              </a:spcBef>
              <a:tabLst>
                <a:tab pos="3620135" algn="l"/>
                <a:tab pos="4434205" algn="l"/>
              </a:tabLst>
            </a:pPr>
            <a:r>
              <a:rPr sz="4000" i="0" spc="200" dirty="0">
                <a:solidFill>
                  <a:srgbClr val="CC0000"/>
                </a:solidFill>
                <a:latin typeface="Cambria"/>
                <a:cs typeface="Cambria"/>
              </a:rPr>
              <a:t>Requir</a:t>
            </a:r>
            <a:r>
              <a:rPr sz="4000" i="0" spc="185" dirty="0">
                <a:solidFill>
                  <a:srgbClr val="CC0000"/>
                </a:solidFill>
                <a:latin typeface="Cambria"/>
                <a:cs typeface="Cambria"/>
              </a:rPr>
              <a:t>e</a:t>
            </a:r>
            <a:r>
              <a:rPr sz="4000" i="0" spc="325" dirty="0">
                <a:solidFill>
                  <a:srgbClr val="CC0000"/>
                </a:solidFill>
                <a:latin typeface="Cambria"/>
                <a:cs typeface="Cambria"/>
              </a:rPr>
              <a:t>me</a:t>
            </a:r>
            <a:r>
              <a:rPr sz="4000" i="0" spc="265" dirty="0">
                <a:solidFill>
                  <a:srgbClr val="CC0000"/>
                </a:solidFill>
                <a:latin typeface="Cambria"/>
                <a:cs typeface="Cambria"/>
              </a:rPr>
              <a:t>n</a:t>
            </a:r>
            <a:r>
              <a:rPr sz="4000" i="0" spc="375" dirty="0">
                <a:solidFill>
                  <a:srgbClr val="CC0000"/>
                </a:solidFill>
                <a:latin typeface="Cambria"/>
                <a:cs typeface="Cambria"/>
              </a:rPr>
              <a:t>t</a:t>
            </a:r>
            <a:r>
              <a:rPr sz="4000" i="0" dirty="0">
                <a:solidFill>
                  <a:srgbClr val="CC0000"/>
                </a:solidFill>
                <a:latin typeface="Cambria"/>
                <a:cs typeface="Cambria"/>
              </a:rPr>
              <a:t>	</a:t>
            </a:r>
            <a:r>
              <a:rPr sz="4000" i="0" spc="95" dirty="0">
                <a:solidFill>
                  <a:srgbClr val="CC0000"/>
                </a:solidFill>
                <a:latin typeface="Cambria"/>
                <a:cs typeface="Cambria"/>
              </a:rPr>
              <a:t>#5</a:t>
            </a:r>
            <a:r>
              <a:rPr sz="4000" i="0" dirty="0">
                <a:solidFill>
                  <a:srgbClr val="CC0000"/>
                </a:solidFill>
                <a:latin typeface="Cambria"/>
                <a:cs typeface="Cambria"/>
              </a:rPr>
              <a:t>	</a:t>
            </a:r>
            <a:r>
              <a:rPr sz="4000" i="0" spc="-5" dirty="0">
                <a:latin typeface="Cambria"/>
                <a:cs typeface="Cambria"/>
              </a:rPr>
              <a:t>–</a:t>
            </a:r>
            <a:endParaRPr sz="4000" dirty="0">
              <a:latin typeface="Cambria"/>
              <a:cs typeface="Cambria"/>
            </a:endParaRPr>
          </a:p>
        </p:txBody>
      </p:sp>
      <p:sp>
        <p:nvSpPr>
          <p:cNvPr id="4" name="object 4"/>
          <p:cNvSpPr txBox="1"/>
          <p:nvPr/>
        </p:nvSpPr>
        <p:spPr>
          <a:xfrm>
            <a:off x="5029202" y="1626342"/>
            <a:ext cx="2927174" cy="2966838"/>
          </a:xfrm>
          <a:prstGeom prst="rect">
            <a:avLst/>
          </a:prstGeom>
        </p:spPr>
        <p:txBody>
          <a:bodyPr vert="horz" wrap="square" lIns="0" tIns="12065" rIns="0" bIns="0" rtlCol="0">
            <a:spAutoFit/>
          </a:bodyPr>
          <a:lstStyle/>
          <a:p>
            <a:pPr marL="12700">
              <a:lnSpc>
                <a:spcPct val="100000"/>
              </a:lnSpc>
              <a:spcBef>
                <a:spcPts val="95"/>
              </a:spcBef>
            </a:pPr>
            <a:r>
              <a:rPr sz="4800" b="1" spc="120" dirty="0">
                <a:latin typeface="Cambria"/>
                <a:cs typeface="Cambria"/>
              </a:rPr>
              <a:t>Eagle </a:t>
            </a:r>
            <a:r>
              <a:rPr sz="4800" b="1" spc="170" dirty="0">
                <a:latin typeface="Cambria"/>
                <a:cs typeface="Cambria"/>
              </a:rPr>
              <a:t>Scout </a:t>
            </a:r>
            <a:r>
              <a:rPr sz="4800" b="1" spc="120" dirty="0">
                <a:latin typeface="Cambria"/>
                <a:cs typeface="Cambria"/>
              </a:rPr>
              <a:t>Service</a:t>
            </a:r>
            <a:r>
              <a:rPr sz="4800" b="1" spc="355" dirty="0">
                <a:latin typeface="Cambria"/>
                <a:cs typeface="Cambria"/>
              </a:rPr>
              <a:t> </a:t>
            </a:r>
            <a:r>
              <a:rPr sz="4800" b="1" spc="95" dirty="0">
                <a:latin typeface="Cambria"/>
                <a:cs typeface="Cambria"/>
              </a:rPr>
              <a:t>Project</a:t>
            </a:r>
            <a:endParaRPr sz="4800" dirty="0">
              <a:latin typeface="Cambria"/>
              <a:cs typeface="Cambria"/>
            </a:endParaRPr>
          </a:p>
        </p:txBody>
      </p:sp>
      <p:sp>
        <p:nvSpPr>
          <p:cNvPr id="6" name="object 6"/>
          <p:cNvSpPr/>
          <p:nvPr/>
        </p:nvSpPr>
        <p:spPr>
          <a:xfrm>
            <a:off x="986027" y="3501008"/>
            <a:ext cx="2649869" cy="100393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18</a:t>
            </a:fld>
            <a:endParaRPr sz="1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510362"/>
            <a:ext cx="4701540" cy="635000"/>
          </a:xfrm>
          <a:prstGeom prst="rect">
            <a:avLst/>
          </a:prstGeom>
        </p:spPr>
        <p:txBody>
          <a:bodyPr vert="horz" wrap="square" lIns="0" tIns="12065" rIns="0" bIns="0" rtlCol="0">
            <a:spAutoFit/>
          </a:bodyPr>
          <a:lstStyle/>
          <a:p>
            <a:pPr marL="12700">
              <a:lnSpc>
                <a:spcPct val="100000"/>
              </a:lnSpc>
              <a:spcBef>
                <a:spcPts val="95"/>
              </a:spcBef>
              <a:tabLst>
                <a:tab pos="3622040" algn="l"/>
                <a:tab pos="4434205" algn="l"/>
              </a:tabLst>
            </a:pPr>
            <a:r>
              <a:rPr sz="4000" i="0" spc="225" dirty="0">
                <a:solidFill>
                  <a:srgbClr val="CC0000"/>
                </a:solidFill>
                <a:latin typeface="Cambria"/>
                <a:cs typeface="Cambria"/>
              </a:rPr>
              <a:t>Requirem</a:t>
            </a:r>
            <a:r>
              <a:rPr sz="4000" i="0" spc="190" dirty="0">
                <a:solidFill>
                  <a:srgbClr val="CC0000"/>
                </a:solidFill>
                <a:latin typeface="Cambria"/>
                <a:cs typeface="Cambria"/>
              </a:rPr>
              <a:t>e</a:t>
            </a:r>
            <a:r>
              <a:rPr sz="4000" i="0" spc="420" dirty="0">
                <a:solidFill>
                  <a:srgbClr val="CC0000"/>
                </a:solidFill>
                <a:latin typeface="Cambria"/>
                <a:cs typeface="Cambria"/>
              </a:rPr>
              <a:t>n</a:t>
            </a:r>
            <a:r>
              <a:rPr sz="4000" i="0" spc="254" dirty="0">
                <a:solidFill>
                  <a:srgbClr val="CC0000"/>
                </a:solidFill>
                <a:latin typeface="Cambria"/>
                <a:cs typeface="Cambria"/>
              </a:rPr>
              <a:t>t</a:t>
            </a:r>
            <a:r>
              <a:rPr sz="4000" i="0" dirty="0">
                <a:solidFill>
                  <a:srgbClr val="CC0000"/>
                </a:solidFill>
                <a:latin typeface="Cambria"/>
                <a:cs typeface="Cambria"/>
              </a:rPr>
              <a:t>	</a:t>
            </a:r>
            <a:r>
              <a:rPr sz="4000" i="0" spc="95" dirty="0">
                <a:solidFill>
                  <a:srgbClr val="CC0000"/>
                </a:solidFill>
                <a:latin typeface="Cambria"/>
                <a:cs typeface="Cambria"/>
              </a:rPr>
              <a:t>#6</a:t>
            </a:r>
            <a:r>
              <a:rPr sz="4000" i="0" dirty="0">
                <a:solidFill>
                  <a:srgbClr val="CC0000"/>
                </a:solidFill>
                <a:latin typeface="Cambria"/>
                <a:cs typeface="Cambria"/>
              </a:rPr>
              <a:t>	</a:t>
            </a:r>
            <a:r>
              <a:rPr sz="4000" i="0" spc="-5" dirty="0">
                <a:latin typeface="Cambria"/>
                <a:cs typeface="Cambria"/>
              </a:rPr>
              <a:t>–</a:t>
            </a:r>
            <a:endParaRPr sz="4000" dirty="0">
              <a:latin typeface="Cambria"/>
              <a:cs typeface="Cambria"/>
            </a:endParaRPr>
          </a:p>
        </p:txBody>
      </p:sp>
      <p:sp>
        <p:nvSpPr>
          <p:cNvPr id="6" name="object 6"/>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19</a:t>
            </a:fld>
            <a:endParaRPr sz="1400">
              <a:latin typeface="Arial"/>
              <a:cs typeface="Arial"/>
            </a:endParaRPr>
          </a:p>
        </p:txBody>
      </p:sp>
      <p:sp>
        <p:nvSpPr>
          <p:cNvPr id="3" name="object 3"/>
          <p:cNvSpPr txBox="1"/>
          <p:nvPr/>
        </p:nvSpPr>
        <p:spPr>
          <a:xfrm>
            <a:off x="2483768" y="2222936"/>
            <a:ext cx="5256584" cy="1120178"/>
          </a:xfrm>
          <a:prstGeom prst="rect">
            <a:avLst/>
          </a:prstGeom>
        </p:spPr>
        <p:txBody>
          <a:bodyPr vert="horz" wrap="square" lIns="0" tIns="12065" rIns="0" bIns="0" rtlCol="0">
            <a:spAutoFit/>
          </a:bodyPr>
          <a:lstStyle/>
          <a:p>
            <a:pPr marL="12700">
              <a:lnSpc>
                <a:spcPct val="100000"/>
              </a:lnSpc>
              <a:spcBef>
                <a:spcPts val="95"/>
              </a:spcBef>
            </a:pPr>
            <a:r>
              <a:rPr sz="3600" b="1" spc="135" dirty="0">
                <a:latin typeface="Cambria"/>
                <a:cs typeface="Cambria"/>
              </a:rPr>
              <a:t>Scoutmaster</a:t>
            </a:r>
            <a:r>
              <a:rPr sz="3600" b="1" spc="210" dirty="0">
                <a:latin typeface="Cambria"/>
                <a:cs typeface="Cambria"/>
              </a:rPr>
              <a:t> </a:t>
            </a:r>
            <a:r>
              <a:rPr sz="3600" b="1" spc="125" dirty="0">
                <a:latin typeface="Cambria"/>
                <a:cs typeface="Cambria"/>
              </a:rPr>
              <a:t>Conference</a:t>
            </a:r>
            <a:endParaRPr sz="3600" dirty="0">
              <a:latin typeface="Cambria"/>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513994"/>
            <a:ext cx="7128792" cy="627736"/>
          </a:xfrm>
          <a:prstGeom prst="rect">
            <a:avLst/>
          </a:prstGeom>
        </p:spPr>
        <p:txBody>
          <a:bodyPr vert="horz" wrap="square" lIns="0" tIns="12065" rIns="0" bIns="0" rtlCol="0">
            <a:spAutoFit/>
          </a:bodyPr>
          <a:lstStyle/>
          <a:p>
            <a:pPr marL="12700">
              <a:lnSpc>
                <a:spcPct val="100000"/>
              </a:lnSpc>
              <a:spcBef>
                <a:spcPts val="95"/>
              </a:spcBef>
              <a:tabLst>
                <a:tab pos="2286635" algn="l"/>
                <a:tab pos="2966720" algn="l"/>
                <a:tab pos="4165600" algn="l"/>
              </a:tabLst>
            </a:pPr>
            <a:r>
              <a:rPr sz="4000" i="0" spc="170" dirty="0">
                <a:latin typeface="Cambria"/>
                <a:cs typeface="Cambria"/>
              </a:rPr>
              <a:t>Purpose	</a:t>
            </a:r>
            <a:r>
              <a:rPr sz="4000" i="0" spc="204" dirty="0">
                <a:latin typeface="Cambria"/>
                <a:cs typeface="Cambria"/>
              </a:rPr>
              <a:t>of	</a:t>
            </a:r>
            <a:r>
              <a:rPr sz="4000" i="0" spc="280" dirty="0">
                <a:latin typeface="Cambria"/>
                <a:cs typeface="Cambria"/>
              </a:rPr>
              <a:t>this	</a:t>
            </a:r>
            <a:r>
              <a:rPr sz="4000" i="0" spc="260" dirty="0">
                <a:latin typeface="Cambria"/>
                <a:cs typeface="Cambria"/>
              </a:rPr>
              <a:t>Seminar</a:t>
            </a:r>
            <a:endParaRPr sz="40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2</a:t>
            </a:fld>
            <a:endParaRPr sz="1400">
              <a:latin typeface="Arial"/>
              <a:cs typeface="Arial"/>
            </a:endParaRPr>
          </a:p>
        </p:txBody>
      </p:sp>
      <p:sp>
        <p:nvSpPr>
          <p:cNvPr id="3" name="object 3"/>
          <p:cNvSpPr txBox="1"/>
          <p:nvPr/>
        </p:nvSpPr>
        <p:spPr>
          <a:xfrm>
            <a:off x="535940" y="1613738"/>
            <a:ext cx="8023859" cy="3414396"/>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5600" algn="l"/>
              </a:tabLst>
            </a:pPr>
            <a:r>
              <a:rPr sz="3200" spc="105" dirty="0">
                <a:latin typeface="Cambria"/>
                <a:cs typeface="Cambria"/>
              </a:rPr>
              <a:t>Review </a:t>
            </a:r>
            <a:r>
              <a:rPr sz="3200" spc="190" dirty="0">
                <a:latin typeface="Cambria"/>
                <a:cs typeface="Cambria"/>
              </a:rPr>
              <a:t>the </a:t>
            </a:r>
            <a:r>
              <a:rPr sz="3200" spc="200" dirty="0">
                <a:latin typeface="Cambria"/>
                <a:cs typeface="Cambria"/>
              </a:rPr>
              <a:t>steps </a:t>
            </a:r>
            <a:r>
              <a:rPr sz="3200" spc="140" dirty="0">
                <a:latin typeface="Cambria"/>
                <a:cs typeface="Cambria"/>
              </a:rPr>
              <a:t>from </a:t>
            </a:r>
            <a:r>
              <a:rPr sz="3200" spc="100" dirty="0">
                <a:latin typeface="Cambria"/>
                <a:cs typeface="Cambria"/>
              </a:rPr>
              <a:t>Life </a:t>
            </a:r>
            <a:r>
              <a:rPr sz="3200" spc="114" dirty="0">
                <a:latin typeface="Cambria"/>
                <a:cs typeface="Cambria"/>
              </a:rPr>
              <a:t>to</a:t>
            </a:r>
            <a:r>
              <a:rPr sz="3200" spc="425" dirty="0">
                <a:latin typeface="Cambria"/>
                <a:cs typeface="Cambria"/>
              </a:rPr>
              <a:t> </a:t>
            </a:r>
            <a:r>
              <a:rPr sz="3200" spc="215" dirty="0">
                <a:latin typeface="Cambria"/>
                <a:cs typeface="Cambria"/>
              </a:rPr>
              <a:t>Eagle</a:t>
            </a:r>
            <a:endParaRPr sz="3200" dirty="0">
              <a:latin typeface="Cambria"/>
              <a:cs typeface="Cambria"/>
            </a:endParaRPr>
          </a:p>
          <a:p>
            <a:pPr>
              <a:lnSpc>
                <a:spcPct val="100000"/>
              </a:lnSpc>
              <a:spcBef>
                <a:spcPts val="30"/>
              </a:spcBef>
              <a:buFont typeface="Wingdings"/>
              <a:buChar char=""/>
            </a:pPr>
            <a:endParaRPr sz="4650" dirty="0">
              <a:latin typeface="Times New Roman"/>
              <a:cs typeface="Times New Roman"/>
            </a:endParaRPr>
          </a:p>
          <a:p>
            <a:pPr marL="355600" marR="5080" indent="-342900">
              <a:lnSpc>
                <a:spcPct val="100000"/>
              </a:lnSpc>
              <a:buFont typeface="Wingdings"/>
              <a:buChar char=""/>
              <a:tabLst>
                <a:tab pos="355600" algn="l"/>
              </a:tabLst>
            </a:pPr>
            <a:r>
              <a:rPr sz="3200" spc="105" dirty="0">
                <a:latin typeface="Cambria"/>
                <a:cs typeface="Cambria"/>
              </a:rPr>
              <a:t>Review </a:t>
            </a:r>
            <a:r>
              <a:rPr sz="3200" spc="195" dirty="0">
                <a:latin typeface="Cambria"/>
                <a:cs typeface="Cambria"/>
              </a:rPr>
              <a:t>the Requirements </a:t>
            </a:r>
            <a:r>
              <a:rPr sz="3200" spc="75" dirty="0">
                <a:latin typeface="Cambria"/>
                <a:cs typeface="Cambria"/>
              </a:rPr>
              <a:t>for </a:t>
            </a:r>
            <a:r>
              <a:rPr sz="3200" spc="195" dirty="0">
                <a:latin typeface="Cambria"/>
                <a:cs typeface="Cambria"/>
              </a:rPr>
              <a:t>the </a:t>
            </a:r>
            <a:r>
              <a:rPr sz="3200" spc="215" dirty="0">
                <a:latin typeface="Cambria"/>
                <a:cs typeface="Cambria"/>
              </a:rPr>
              <a:t>Eagle  </a:t>
            </a:r>
            <a:r>
              <a:rPr sz="3200" spc="280" dirty="0">
                <a:latin typeface="Cambria"/>
                <a:cs typeface="Cambria"/>
              </a:rPr>
              <a:t>Scout</a:t>
            </a:r>
            <a:endParaRPr sz="3200" dirty="0">
              <a:latin typeface="Cambria"/>
              <a:cs typeface="Cambria"/>
            </a:endParaRPr>
          </a:p>
          <a:p>
            <a:pPr>
              <a:lnSpc>
                <a:spcPct val="100000"/>
              </a:lnSpc>
              <a:spcBef>
                <a:spcPts val="30"/>
              </a:spcBef>
              <a:buFont typeface="Wingdings"/>
              <a:buChar char=""/>
            </a:pPr>
            <a:endParaRPr sz="4650" dirty="0">
              <a:latin typeface="Times New Roman"/>
              <a:cs typeface="Times New Roman"/>
            </a:endParaRPr>
          </a:p>
          <a:p>
            <a:pPr marL="355600" marR="1285875" indent="-342900">
              <a:lnSpc>
                <a:spcPct val="100000"/>
              </a:lnSpc>
              <a:spcBef>
                <a:spcPts val="5"/>
              </a:spcBef>
              <a:buFont typeface="Wingdings"/>
              <a:buChar char=""/>
              <a:tabLst>
                <a:tab pos="355600" algn="l"/>
              </a:tabLst>
            </a:pPr>
            <a:r>
              <a:rPr lang="en-US" sz="3200" spc="105" dirty="0">
                <a:latin typeface="Cambria"/>
                <a:cs typeface="Cambria"/>
              </a:rPr>
              <a:t>Demystifying the Eagle Project</a:t>
            </a:r>
            <a:endParaRPr sz="3200" dirty="0">
              <a:latin typeface="Cambria"/>
              <a:cs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1680" y="620688"/>
            <a:ext cx="3860165" cy="513715"/>
          </a:xfrm>
          <a:prstGeom prst="rect">
            <a:avLst/>
          </a:prstGeom>
        </p:spPr>
        <p:txBody>
          <a:bodyPr vert="horz" wrap="square" lIns="0" tIns="13335" rIns="0" bIns="0" rtlCol="0">
            <a:spAutoFit/>
          </a:bodyPr>
          <a:lstStyle/>
          <a:p>
            <a:pPr marL="12700">
              <a:lnSpc>
                <a:spcPct val="100000"/>
              </a:lnSpc>
              <a:spcBef>
                <a:spcPts val="105"/>
              </a:spcBef>
              <a:tabLst>
                <a:tab pos="1200785" algn="l"/>
                <a:tab pos="1575435" algn="l"/>
              </a:tabLst>
            </a:pPr>
            <a:r>
              <a:rPr sz="3200" i="0" spc="210" dirty="0">
                <a:latin typeface="Cambria"/>
                <a:cs typeface="Cambria"/>
              </a:rPr>
              <a:t>Have	</a:t>
            </a:r>
            <a:r>
              <a:rPr sz="3200" i="0" spc="145" dirty="0">
                <a:latin typeface="Cambria"/>
                <a:cs typeface="Cambria"/>
              </a:rPr>
              <a:t>a	</a:t>
            </a:r>
            <a:r>
              <a:rPr sz="3200" i="0" spc="250" dirty="0">
                <a:latin typeface="Cambria"/>
                <a:cs typeface="Cambria"/>
              </a:rPr>
              <a:t>Problem??</a:t>
            </a:r>
            <a:endParaRPr sz="32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20</a:t>
            </a:fld>
            <a:endParaRPr dirty="0"/>
          </a:p>
        </p:txBody>
      </p:sp>
      <p:sp>
        <p:nvSpPr>
          <p:cNvPr id="3" name="object 3"/>
          <p:cNvSpPr txBox="1"/>
          <p:nvPr/>
        </p:nvSpPr>
        <p:spPr>
          <a:xfrm>
            <a:off x="467544" y="2276872"/>
            <a:ext cx="7704856" cy="1490152"/>
          </a:xfrm>
          <a:prstGeom prst="rect">
            <a:avLst/>
          </a:prstGeom>
        </p:spPr>
        <p:txBody>
          <a:bodyPr vert="horz" wrap="square" lIns="0" tIns="12700" rIns="0" bIns="0" rtlCol="0">
            <a:spAutoFit/>
          </a:bodyPr>
          <a:lstStyle/>
          <a:p>
            <a:pPr marL="12700" marR="5080" indent="-1270" algn="ctr">
              <a:lnSpc>
                <a:spcPct val="100000"/>
              </a:lnSpc>
              <a:spcBef>
                <a:spcPts val="100"/>
              </a:spcBef>
            </a:pPr>
            <a:r>
              <a:rPr sz="3200" spc="165" dirty="0">
                <a:latin typeface="Cambria"/>
                <a:cs typeface="Cambria"/>
              </a:rPr>
              <a:t>What </a:t>
            </a:r>
            <a:r>
              <a:rPr sz="3200" spc="215" dirty="0">
                <a:latin typeface="Cambria"/>
                <a:cs typeface="Cambria"/>
              </a:rPr>
              <a:t>can </a:t>
            </a:r>
            <a:r>
              <a:rPr sz="3200" spc="35" dirty="0">
                <a:latin typeface="Cambria"/>
                <a:cs typeface="Cambria"/>
              </a:rPr>
              <a:t>I </a:t>
            </a:r>
            <a:r>
              <a:rPr sz="3200" spc="110" dirty="0">
                <a:latin typeface="Cambria"/>
                <a:cs typeface="Cambria"/>
              </a:rPr>
              <a:t>do </a:t>
            </a:r>
            <a:r>
              <a:rPr sz="3200" spc="45" dirty="0">
                <a:latin typeface="Cambria"/>
                <a:cs typeface="Cambria"/>
              </a:rPr>
              <a:t>if </a:t>
            </a:r>
            <a:r>
              <a:rPr sz="3200" spc="35" dirty="0">
                <a:latin typeface="Cambria"/>
                <a:cs typeface="Cambria"/>
              </a:rPr>
              <a:t>I </a:t>
            </a:r>
            <a:r>
              <a:rPr sz="3200" spc="229" dirty="0">
                <a:latin typeface="Cambria"/>
                <a:cs typeface="Cambria"/>
              </a:rPr>
              <a:t>am  </a:t>
            </a:r>
            <a:r>
              <a:rPr sz="3200" spc="150" dirty="0">
                <a:latin typeface="Cambria"/>
                <a:cs typeface="Cambria"/>
              </a:rPr>
              <a:t>having </a:t>
            </a:r>
            <a:r>
              <a:rPr sz="3200" spc="220" dirty="0">
                <a:latin typeface="Cambria"/>
                <a:cs typeface="Cambria"/>
              </a:rPr>
              <a:t>a </a:t>
            </a:r>
            <a:r>
              <a:rPr sz="3200" spc="120" dirty="0">
                <a:latin typeface="Cambria"/>
                <a:cs typeface="Cambria"/>
              </a:rPr>
              <a:t>problem </a:t>
            </a:r>
            <a:r>
              <a:rPr sz="3200" spc="105" dirty="0">
                <a:latin typeface="Cambria"/>
                <a:cs typeface="Cambria"/>
              </a:rPr>
              <a:t>with </a:t>
            </a:r>
            <a:r>
              <a:rPr sz="3200" spc="170" dirty="0">
                <a:latin typeface="Cambria"/>
                <a:cs typeface="Cambria"/>
              </a:rPr>
              <a:t>my  </a:t>
            </a:r>
            <a:r>
              <a:rPr sz="3200" spc="175" dirty="0">
                <a:latin typeface="Cambria"/>
                <a:cs typeface="Cambria"/>
              </a:rPr>
              <a:t>Scoutmaster </a:t>
            </a:r>
            <a:r>
              <a:rPr sz="3200" spc="60" dirty="0">
                <a:latin typeface="Cambria"/>
                <a:cs typeface="Cambria"/>
              </a:rPr>
              <a:t>or </a:t>
            </a:r>
            <a:r>
              <a:rPr sz="3200" spc="180" dirty="0">
                <a:latin typeface="Cambria"/>
                <a:cs typeface="Cambria"/>
              </a:rPr>
              <a:t>any </a:t>
            </a:r>
            <a:r>
              <a:rPr sz="3200" spc="105" dirty="0">
                <a:latin typeface="Cambria"/>
                <a:cs typeface="Cambria"/>
              </a:rPr>
              <a:t>other  </a:t>
            </a:r>
            <a:r>
              <a:rPr sz="3200" spc="145" dirty="0">
                <a:latin typeface="Cambria"/>
                <a:cs typeface="Cambria"/>
              </a:rPr>
              <a:t>Adult</a:t>
            </a:r>
            <a:r>
              <a:rPr sz="3200" spc="235" dirty="0">
                <a:latin typeface="Cambria"/>
                <a:cs typeface="Cambria"/>
              </a:rPr>
              <a:t> </a:t>
            </a:r>
            <a:r>
              <a:rPr sz="3200" spc="140" dirty="0">
                <a:latin typeface="Cambria"/>
                <a:cs typeface="Cambria"/>
              </a:rPr>
              <a:t>Leader?</a:t>
            </a:r>
            <a:endParaRPr sz="3200" dirty="0">
              <a:latin typeface="Cambria"/>
              <a:cs typeface="Cambria"/>
            </a:endParaRPr>
          </a:p>
        </p:txBody>
      </p:sp>
      <p:sp>
        <p:nvSpPr>
          <p:cNvPr id="6" name="TextBox 5">
            <a:extLst>
              <a:ext uri="{FF2B5EF4-FFF2-40B4-BE49-F238E27FC236}">
                <a16:creationId xmlns:a16="http://schemas.microsoft.com/office/drawing/2014/main" id="{E50D9B73-3A99-4CBF-AF91-16D810A4B843}"/>
              </a:ext>
            </a:extLst>
          </p:cNvPr>
          <p:cNvSpPr txBox="1"/>
          <p:nvPr/>
        </p:nvSpPr>
        <p:spPr>
          <a:xfrm>
            <a:off x="467544" y="4366845"/>
            <a:ext cx="8352928" cy="646331"/>
          </a:xfrm>
          <a:prstGeom prst="rect">
            <a:avLst/>
          </a:prstGeom>
          <a:noFill/>
        </p:spPr>
        <p:txBody>
          <a:bodyPr wrap="square">
            <a:spAutoFit/>
          </a:bodyPr>
          <a:lstStyle/>
          <a:p>
            <a:pPr marL="12700">
              <a:lnSpc>
                <a:spcPct val="100000"/>
              </a:lnSpc>
              <a:spcBef>
                <a:spcPts val="105"/>
              </a:spcBef>
            </a:pPr>
            <a:r>
              <a:rPr lang="en-US" sz="3600" b="1" spc="295" dirty="0">
                <a:latin typeface="Cambria"/>
                <a:cs typeface="Cambria"/>
              </a:rPr>
              <a:t>Get </a:t>
            </a:r>
            <a:r>
              <a:rPr lang="en-US" sz="3600" b="1" spc="275" dirty="0">
                <a:solidFill>
                  <a:srgbClr val="CC0000"/>
                </a:solidFill>
                <a:latin typeface="Cambria"/>
                <a:cs typeface="Cambria"/>
              </a:rPr>
              <a:t>HELP</a:t>
            </a:r>
            <a:r>
              <a:rPr lang="en-US" sz="3600" spc="275" dirty="0">
                <a:latin typeface="Cambria"/>
                <a:cs typeface="Cambria"/>
              </a:rPr>
              <a:t>:</a:t>
            </a:r>
            <a:r>
              <a:rPr lang="en-US" sz="3600" spc="1010" dirty="0">
                <a:latin typeface="Cambria"/>
                <a:cs typeface="Cambria"/>
              </a:rPr>
              <a:t> </a:t>
            </a:r>
            <a:r>
              <a:rPr lang="en-US" sz="1800" spc="95" dirty="0">
                <a:latin typeface="Cambria"/>
                <a:cs typeface="Cambria"/>
              </a:rPr>
              <a:t>(Quickly, </a:t>
            </a:r>
            <a:r>
              <a:rPr lang="en-US" sz="1800" spc="70" dirty="0">
                <a:latin typeface="Cambria"/>
                <a:cs typeface="Cambria"/>
              </a:rPr>
              <a:t>do </a:t>
            </a:r>
            <a:r>
              <a:rPr lang="en-US" sz="1800" spc="85" dirty="0">
                <a:latin typeface="Cambria"/>
                <a:cs typeface="Cambria"/>
              </a:rPr>
              <a:t>not </a:t>
            </a:r>
            <a:r>
              <a:rPr lang="en-US" sz="1800" spc="60" dirty="0">
                <a:latin typeface="Cambria"/>
                <a:cs typeface="Cambria"/>
              </a:rPr>
              <a:t>wait </a:t>
            </a:r>
            <a:r>
              <a:rPr lang="en-US" sz="1800" spc="30" dirty="0">
                <a:latin typeface="Cambria"/>
                <a:cs typeface="Cambria"/>
              </a:rPr>
              <a:t>for </a:t>
            </a:r>
            <a:r>
              <a:rPr lang="en-US" sz="1800" spc="45" dirty="0">
                <a:latin typeface="Cambria"/>
                <a:cs typeface="Cambria"/>
              </a:rPr>
              <a:t>it </a:t>
            </a:r>
            <a:r>
              <a:rPr lang="en-US" sz="1800" spc="50" dirty="0">
                <a:latin typeface="Cambria"/>
                <a:cs typeface="Cambria"/>
              </a:rPr>
              <a:t>to </a:t>
            </a:r>
            <a:r>
              <a:rPr lang="en-US" sz="1800" spc="65" dirty="0">
                <a:latin typeface="Cambria"/>
                <a:cs typeface="Cambria"/>
              </a:rPr>
              <a:t>get better </a:t>
            </a:r>
            <a:r>
              <a:rPr lang="en-US" sz="1800" spc="95" dirty="0">
                <a:latin typeface="Cambria"/>
                <a:cs typeface="Cambria"/>
              </a:rPr>
              <a:t>on </a:t>
            </a:r>
            <a:r>
              <a:rPr lang="en-US" sz="1800" spc="80" dirty="0">
                <a:latin typeface="Cambria"/>
                <a:cs typeface="Cambria"/>
              </a:rPr>
              <a:t>its </a:t>
            </a:r>
            <a:r>
              <a:rPr lang="en-US" sz="1800" spc="15" dirty="0">
                <a:latin typeface="Cambria"/>
                <a:cs typeface="Cambria"/>
              </a:rPr>
              <a:t>own)</a:t>
            </a:r>
            <a:endParaRPr lang="en-US" sz="1800" dirty="0">
              <a:latin typeface="Cambria"/>
              <a:cs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620688"/>
            <a:ext cx="5262245" cy="452120"/>
          </a:xfrm>
          <a:prstGeom prst="rect">
            <a:avLst/>
          </a:prstGeom>
        </p:spPr>
        <p:txBody>
          <a:bodyPr vert="horz" wrap="square" lIns="0" tIns="12065" rIns="0" bIns="0" rtlCol="0">
            <a:spAutoFit/>
          </a:bodyPr>
          <a:lstStyle/>
          <a:p>
            <a:pPr marL="12700">
              <a:lnSpc>
                <a:spcPct val="100000"/>
              </a:lnSpc>
              <a:spcBef>
                <a:spcPts val="95"/>
              </a:spcBef>
            </a:pPr>
            <a:r>
              <a:rPr sz="2800" i="0" spc="180" dirty="0">
                <a:latin typeface="Cambria"/>
                <a:cs typeface="Cambria"/>
              </a:rPr>
              <a:t>Having </a:t>
            </a:r>
            <a:r>
              <a:rPr sz="2800" i="0" spc="120" dirty="0">
                <a:latin typeface="Cambria"/>
                <a:cs typeface="Cambria"/>
              </a:rPr>
              <a:t>a </a:t>
            </a:r>
            <a:r>
              <a:rPr sz="2800" i="0" spc="114" dirty="0">
                <a:latin typeface="Cambria"/>
                <a:cs typeface="Cambria"/>
              </a:rPr>
              <a:t>Problem</a:t>
            </a:r>
            <a:r>
              <a:rPr sz="2800" i="0" spc="670" dirty="0">
                <a:latin typeface="Cambria"/>
                <a:cs typeface="Cambria"/>
              </a:rPr>
              <a:t> </a:t>
            </a:r>
            <a:r>
              <a:rPr sz="2800" i="0" spc="180" dirty="0">
                <a:latin typeface="Cambria"/>
                <a:cs typeface="Cambria"/>
              </a:rPr>
              <a:t>continued</a:t>
            </a:r>
            <a:endParaRPr sz="28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21</a:t>
            </a:fld>
            <a:endParaRPr dirty="0"/>
          </a:p>
        </p:txBody>
      </p:sp>
      <p:sp>
        <p:nvSpPr>
          <p:cNvPr id="3" name="object 3"/>
          <p:cNvSpPr txBox="1"/>
          <p:nvPr/>
        </p:nvSpPr>
        <p:spPr>
          <a:xfrm>
            <a:off x="535940" y="1488055"/>
            <a:ext cx="7998459" cy="3620135"/>
          </a:xfrm>
          <a:prstGeom prst="rect">
            <a:avLst/>
          </a:prstGeom>
        </p:spPr>
        <p:txBody>
          <a:bodyPr vert="horz" wrap="square" lIns="0" tIns="36830" rIns="0" bIns="0" rtlCol="0">
            <a:spAutoFit/>
          </a:bodyPr>
          <a:lstStyle/>
          <a:p>
            <a:pPr marL="12700" marR="5080">
              <a:lnSpc>
                <a:spcPct val="116799"/>
              </a:lnSpc>
              <a:spcBef>
                <a:spcPts val="290"/>
              </a:spcBef>
            </a:pPr>
            <a:r>
              <a:rPr sz="2600" spc="175" dirty="0">
                <a:latin typeface="Cambria"/>
                <a:cs typeface="Cambria"/>
              </a:rPr>
              <a:t>Remember, </a:t>
            </a:r>
            <a:r>
              <a:rPr sz="4000" b="1" spc="325" dirty="0">
                <a:latin typeface="Cambria"/>
                <a:cs typeface="Cambria"/>
              </a:rPr>
              <a:t>NO </a:t>
            </a:r>
            <a:r>
              <a:rPr sz="2600" spc="220" dirty="0">
                <a:latin typeface="Cambria"/>
                <a:cs typeface="Cambria"/>
              </a:rPr>
              <a:t>Council, </a:t>
            </a:r>
            <a:r>
              <a:rPr sz="2600" spc="165" dirty="0">
                <a:latin typeface="Cambria"/>
                <a:cs typeface="Cambria"/>
              </a:rPr>
              <a:t>District, </a:t>
            </a:r>
            <a:r>
              <a:rPr sz="2600" spc="190" dirty="0">
                <a:latin typeface="Cambria"/>
                <a:cs typeface="Cambria"/>
              </a:rPr>
              <a:t>Unit </a:t>
            </a:r>
            <a:r>
              <a:rPr sz="2600" spc="75" dirty="0">
                <a:latin typeface="Cambria"/>
                <a:cs typeface="Cambria"/>
              </a:rPr>
              <a:t>or  </a:t>
            </a:r>
            <a:r>
              <a:rPr sz="2600" spc="145" dirty="0">
                <a:latin typeface="Cambria"/>
                <a:cs typeface="Cambria"/>
              </a:rPr>
              <a:t>Individual </a:t>
            </a:r>
            <a:r>
              <a:rPr sz="2600" spc="250" dirty="0">
                <a:latin typeface="Cambria"/>
                <a:cs typeface="Cambria"/>
              </a:rPr>
              <a:t>has </a:t>
            </a:r>
            <a:r>
              <a:rPr sz="2600" spc="150" dirty="0">
                <a:latin typeface="Cambria"/>
                <a:cs typeface="Cambria"/>
              </a:rPr>
              <a:t>the authority </a:t>
            </a:r>
            <a:r>
              <a:rPr sz="2600" spc="90" dirty="0">
                <a:latin typeface="Cambria"/>
                <a:cs typeface="Cambria"/>
              </a:rPr>
              <a:t>to </a:t>
            </a:r>
            <a:r>
              <a:rPr sz="2600" spc="190" dirty="0">
                <a:latin typeface="Cambria"/>
                <a:cs typeface="Cambria"/>
              </a:rPr>
              <a:t>add </a:t>
            </a:r>
            <a:r>
              <a:rPr sz="2600" spc="90" dirty="0">
                <a:latin typeface="Cambria"/>
                <a:cs typeface="Cambria"/>
              </a:rPr>
              <a:t>to </a:t>
            </a:r>
            <a:r>
              <a:rPr sz="2600" spc="70" dirty="0">
                <a:latin typeface="Cambria"/>
                <a:cs typeface="Cambria"/>
              </a:rPr>
              <a:t>or </a:t>
            </a:r>
            <a:r>
              <a:rPr sz="2600" spc="180" dirty="0">
                <a:latin typeface="Cambria"/>
                <a:cs typeface="Cambria"/>
              </a:rPr>
              <a:t>subtract  </a:t>
            </a:r>
            <a:r>
              <a:rPr sz="2600" spc="114" dirty="0">
                <a:latin typeface="Cambria"/>
                <a:cs typeface="Cambria"/>
              </a:rPr>
              <a:t>from </a:t>
            </a:r>
            <a:r>
              <a:rPr sz="2600" spc="195" dirty="0">
                <a:latin typeface="Cambria"/>
                <a:cs typeface="Cambria"/>
              </a:rPr>
              <a:t>any </a:t>
            </a:r>
            <a:r>
              <a:rPr sz="2600" spc="175" dirty="0">
                <a:latin typeface="Cambria"/>
                <a:cs typeface="Cambria"/>
              </a:rPr>
              <a:t>advancement</a:t>
            </a:r>
            <a:r>
              <a:rPr sz="2600" spc="445" dirty="0">
                <a:latin typeface="Cambria"/>
                <a:cs typeface="Cambria"/>
              </a:rPr>
              <a:t> </a:t>
            </a:r>
            <a:r>
              <a:rPr sz="2600" spc="155" dirty="0">
                <a:latin typeface="Cambria"/>
                <a:cs typeface="Cambria"/>
              </a:rPr>
              <a:t>requirements.</a:t>
            </a:r>
            <a:endParaRPr sz="2600" dirty="0">
              <a:latin typeface="Cambria"/>
              <a:cs typeface="Cambria"/>
            </a:endParaRPr>
          </a:p>
          <a:p>
            <a:pPr>
              <a:lnSpc>
                <a:spcPct val="100000"/>
              </a:lnSpc>
              <a:spcBef>
                <a:spcPts val="10"/>
              </a:spcBef>
            </a:pPr>
            <a:endParaRPr sz="3250" dirty="0">
              <a:latin typeface="Times New Roman"/>
              <a:cs typeface="Times New Roman"/>
            </a:endParaRPr>
          </a:p>
          <a:p>
            <a:pPr marL="12700" marR="1324610">
              <a:lnSpc>
                <a:spcPct val="120000"/>
              </a:lnSpc>
            </a:pPr>
            <a:r>
              <a:rPr lang="en-US" sz="2600" spc="155" dirty="0">
                <a:latin typeface="Cambria"/>
                <a:cs typeface="Cambria"/>
              </a:rPr>
              <a:t>I</a:t>
            </a:r>
            <a:r>
              <a:rPr sz="2600" spc="155" dirty="0">
                <a:latin typeface="Cambria"/>
                <a:cs typeface="Cambria"/>
              </a:rPr>
              <a:t>gnorance </a:t>
            </a:r>
            <a:r>
              <a:rPr sz="2600" spc="145" dirty="0">
                <a:latin typeface="Cambria"/>
                <a:cs typeface="Cambria"/>
              </a:rPr>
              <a:t>is </a:t>
            </a:r>
            <a:r>
              <a:rPr sz="2600" spc="170" dirty="0">
                <a:latin typeface="Cambria"/>
                <a:cs typeface="Cambria"/>
              </a:rPr>
              <a:t>no </a:t>
            </a:r>
            <a:r>
              <a:rPr sz="2600" spc="185" dirty="0">
                <a:latin typeface="Cambria"/>
                <a:cs typeface="Cambria"/>
              </a:rPr>
              <a:t>excuse </a:t>
            </a:r>
            <a:r>
              <a:rPr sz="2600" spc="60" dirty="0">
                <a:latin typeface="Cambria"/>
                <a:cs typeface="Cambria"/>
              </a:rPr>
              <a:t>for  </a:t>
            </a:r>
            <a:r>
              <a:rPr sz="2600" spc="155" dirty="0">
                <a:latin typeface="Cambria"/>
                <a:cs typeface="Cambria"/>
              </a:rPr>
              <a:t>imposing </a:t>
            </a:r>
            <a:r>
              <a:rPr sz="2600" spc="85" dirty="0">
                <a:latin typeface="Cambria"/>
                <a:cs typeface="Cambria"/>
              </a:rPr>
              <a:t>“old” </a:t>
            </a:r>
            <a:r>
              <a:rPr sz="2600" spc="155" dirty="0">
                <a:latin typeface="Cambria"/>
                <a:cs typeface="Cambria"/>
              </a:rPr>
              <a:t>requirements,</a:t>
            </a:r>
            <a:r>
              <a:rPr sz="2600" spc="509" dirty="0">
                <a:latin typeface="Cambria"/>
                <a:cs typeface="Cambria"/>
              </a:rPr>
              <a:t> </a:t>
            </a:r>
            <a:r>
              <a:rPr sz="2600" spc="125" dirty="0">
                <a:latin typeface="Cambria"/>
                <a:cs typeface="Cambria"/>
              </a:rPr>
              <a:t>self-created</a:t>
            </a:r>
            <a:r>
              <a:rPr lang="en-US" sz="2600" spc="125" dirty="0">
                <a:latin typeface="Cambria"/>
                <a:cs typeface="Cambria"/>
              </a:rPr>
              <a:t> </a:t>
            </a:r>
            <a:r>
              <a:rPr sz="2600" spc="155" dirty="0">
                <a:latin typeface="Cambria"/>
                <a:cs typeface="Cambria"/>
              </a:rPr>
              <a:t>requirements, </a:t>
            </a:r>
            <a:r>
              <a:rPr sz="2600" spc="70" dirty="0">
                <a:latin typeface="Cambria"/>
                <a:cs typeface="Cambria"/>
              </a:rPr>
              <a:t>or </a:t>
            </a:r>
            <a:r>
              <a:rPr sz="2600" spc="155" dirty="0">
                <a:latin typeface="Cambria"/>
                <a:cs typeface="Cambria"/>
              </a:rPr>
              <a:t>unit-created</a:t>
            </a:r>
            <a:r>
              <a:rPr sz="2600" spc="515" dirty="0">
                <a:latin typeface="Cambria"/>
                <a:cs typeface="Cambria"/>
              </a:rPr>
              <a:t> </a:t>
            </a:r>
            <a:r>
              <a:rPr sz="2600" spc="155" dirty="0">
                <a:latin typeface="Cambria"/>
                <a:cs typeface="Cambria"/>
              </a:rPr>
              <a:t>requirements.</a:t>
            </a:r>
            <a:endParaRPr sz="2600" dirty="0">
              <a:latin typeface="Cambria"/>
              <a:cs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6915" y="476672"/>
            <a:ext cx="7009130" cy="635000"/>
          </a:xfrm>
          <a:prstGeom prst="rect">
            <a:avLst/>
          </a:prstGeom>
        </p:spPr>
        <p:txBody>
          <a:bodyPr vert="horz" wrap="square" lIns="0" tIns="12065" rIns="0" bIns="0" rtlCol="0">
            <a:spAutoFit/>
          </a:bodyPr>
          <a:lstStyle/>
          <a:p>
            <a:pPr marL="12700">
              <a:lnSpc>
                <a:spcPct val="100000"/>
              </a:lnSpc>
              <a:spcBef>
                <a:spcPts val="95"/>
              </a:spcBef>
              <a:tabLst>
                <a:tab pos="3622040" algn="l"/>
                <a:tab pos="4434205" algn="l"/>
                <a:tab pos="4860925" algn="l"/>
              </a:tabLst>
            </a:pPr>
            <a:r>
              <a:rPr sz="4000" i="0" spc="245" dirty="0">
                <a:solidFill>
                  <a:srgbClr val="CC0000"/>
                </a:solidFill>
                <a:latin typeface="Cambria"/>
                <a:cs typeface="Cambria"/>
              </a:rPr>
              <a:t>Requirement	</a:t>
            </a:r>
            <a:r>
              <a:rPr sz="4000" i="0" spc="95" dirty="0">
                <a:solidFill>
                  <a:srgbClr val="CC0000"/>
                </a:solidFill>
                <a:latin typeface="Cambria"/>
                <a:cs typeface="Cambria"/>
              </a:rPr>
              <a:t>#7	</a:t>
            </a:r>
            <a:r>
              <a:rPr sz="4000" i="0" spc="-5" dirty="0">
                <a:latin typeface="Cambria"/>
                <a:cs typeface="Cambria"/>
              </a:rPr>
              <a:t>–	</a:t>
            </a:r>
            <a:endParaRPr sz="2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22</a:t>
            </a:fld>
            <a:endParaRPr dirty="0"/>
          </a:p>
        </p:txBody>
      </p:sp>
      <p:sp>
        <p:nvSpPr>
          <p:cNvPr id="8" name="TextBox 7">
            <a:extLst>
              <a:ext uri="{FF2B5EF4-FFF2-40B4-BE49-F238E27FC236}">
                <a16:creationId xmlns:a16="http://schemas.microsoft.com/office/drawing/2014/main" id="{499FAD98-3045-41D3-8130-9C48F328FE70}"/>
              </a:ext>
            </a:extLst>
          </p:cNvPr>
          <p:cNvSpPr txBox="1"/>
          <p:nvPr/>
        </p:nvSpPr>
        <p:spPr>
          <a:xfrm>
            <a:off x="2411760" y="2348880"/>
            <a:ext cx="4635794" cy="769441"/>
          </a:xfrm>
          <a:prstGeom prst="rect">
            <a:avLst/>
          </a:prstGeom>
          <a:noFill/>
        </p:spPr>
        <p:txBody>
          <a:bodyPr wrap="square">
            <a:spAutoFit/>
          </a:bodyPr>
          <a:lstStyle/>
          <a:p>
            <a:r>
              <a:rPr lang="en-US" sz="4000" dirty="0"/>
              <a:t>Board of </a:t>
            </a:r>
            <a:r>
              <a:rPr lang="en-US" sz="4400" dirty="0"/>
              <a:t>Review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494911"/>
            <a:ext cx="5396865" cy="635000"/>
          </a:xfrm>
          <a:prstGeom prst="rect">
            <a:avLst/>
          </a:prstGeom>
        </p:spPr>
        <p:txBody>
          <a:bodyPr vert="horz" wrap="square" lIns="0" tIns="12065" rIns="0" bIns="0" rtlCol="0">
            <a:spAutoFit/>
          </a:bodyPr>
          <a:lstStyle/>
          <a:p>
            <a:pPr marL="12700">
              <a:lnSpc>
                <a:spcPct val="100000"/>
              </a:lnSpc>
              <a:spcBef>
                <a:spcPts val="95"/>
              </a:spcBef>
              <a:tabLst>
                <a:tab pos="2063750" algn="l"/>
                <a:tab pos="2744470" algn="l"/>
              </a:tabLst>
            </a:pPr>
            <a:r>
              <a:rPr sz="4000" i="0" spc="240" dirty="0">
                <a:latin typeface="Cambria"/>
                <a:cs typeface="Cambria"/>
              </a:rPr>
              <a:t>Letters	</a:t>
            </a:r>
            <a:r>
              <a:rPr sz="4000" i="0" spc="204" dirty="0">
                <a:latin typeface="Cambria"/>
                <a:cs typeface="Cambria"/>
              </a:rPr>
              <a:t>of	</a:t>
            </a:r>
            <a:r>
              <a:rPr sz="4000" i="0" spc="240" dirty="0">
                <a:latin typeface="Cambria"/>
                <a:cs typeface="Cambria"/>
              </a:rPr>
              <a:t>Reference</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23</a:t>
            </a:fld>
            <a:endParaRPr dirty="0"/>
          </a:p>
        </p:txBody>
      </p:sp>
      <p:sp>
        <p:nvSpPr>
          <p:cNvPr id="3" name="object 3"/>
          <p:cNvSpPr txBox="1"/>
          <p:nvPr/>
        </p:nvSpPr>
        <p:spPr>
          <a:xfrm>
            <a:off x="535940" y="1378125"/>
            <a:ext cx="7983220" cy="4346575"/>
          </a:xfrm>
          <a:prstGeom prst="rect">
            <a:avLst/>
          </a:prstGeom>
        </p:spPr>
        <p:txBody>
          <a:bodyPr vert="horz" wrap="square" lIns="0" tIns="99695" rIns="0" bIns="0" rtlCol="0">
            <a:spAutoFit/>
          </a:bodyPr>
          <a:lstStyle/>
          <a:p>
            <a:pPr marL="355600" indent="-342900">
              <a:lnSpc>
                <a:spcPct val="100000"/>
              </a:lnSpc>
              <a:spcBef>
                <a:spcPts val="785"/>
              </a:spcBef>
              <a:buFont typeface="Wingdings"/>
              <a:buChar char=""/>
              <a:tabLst>
                <a:tab pos="355600" algn="l"/>
              </a:tabLst>
            </a:pPr>
            <a:r>
              <a:rPr sz="2800" spc="204" dirty="0">
                <a:latin typeface="Cambria"/>
                <a:cs typeface="Cambria"/>
              </a:rPr>
              <a:t>You </a:t>
            </a:r>
            <a:r>
              <a:rPr sz="2800" spc="250" dirty="0">
                <a:latin typeface="Cambria"/>
                <a:cs typeface="Cambria"/>
              </a:rPr>
              <a:t>must </a:t>
            </a:r>
            <a:r>
              <a:rPr sz="2800" spc="105" dirty="0">
                <a:latin typeface="Cambria"/>
                <a:cs typeface="Cambria"/>
              </a:rPr>
              <a:t>get </a:t>
            </a:r>
            <a:r>
              <a:rPr sz="2800" spc="180" dirty="0">
                <a:latin typeface="Cambria"/>
                <a:cs typeface="Cambria"/>
              </a:rPr>
              <a:t>at </a:t>
            </a:r>
            <a:r>
              <a:rPr sz="2800" spc="155" dirty="0">
                <a:latin typeface="Cambria"/>
                <a:cs typeface="Cambria"/>
              </a:rPr>
              <a:t>least </a:t>
            </a:r>
            <a:r>
              <a:rPr sz="2800" spc="170" dirty="0">
                <a:latin typeface="Cambria"/>
                <a:cs typeface="Cambria"/>
              </a:rPr>
              <a:t>six </a:t>
            </a:r>
            <a:r>
              <a:rPr sz="2800" spc="114" dirty="0">
                <a:latin typeface="Cambria"/>
                <a:cs typeface="Cambria"/>
              </a:rPr>
              <a:t>letters </a:t>
            </a:r>
            <a:r>
              <a:rPr sz="2800" spc="60" dirty="0">
                <a:latin typeface="Cambria"/>
                <a:cs typeface="Cambria"/>
              </a:rPr>
              <a:t>of</a:t>
            </a:r>
            <a:r>
              <a:rPr sz="2800" spc="300" dirty="0">
                <a:latin typeface="Cambria"/>
                <a:cs typeface="Cambria"/>
              </a:rPr>
              <a:t> </a:t>
            </a:r>
            <a:r>
              <a:rPr sz="2800" spc="110" dirty="0">
                <a:latin typeface="Cambria"/>
                <a:cs typeface="Cambria"/>
              </a:rPr>
              <a:t>reference</a:t>
            </a:r>
            <a:endParaRPr sz="2800" dirty="0">
              <a:latin typeface="Cambria"/>
              <a:cs typeface="Cambria"/>
            </a:endParaRPr>
          </a:p>
          <a:p>
            <a:pPr marL="756285" lvl="1" indent="-286385">
              <a:lnSpc>
                <a:spcPct val="100000"/>
              </a:lnSpc>
              <a:spcBef>
                <a:spcPts val="595"/>
              </a:spcBef>
              <a:buChar char="–"/>
              <a:tabLst>
                <a:tab pos="756285" algn="l"/>
                <a:tab pos="756920" algn="l"/>
              </a:tabLst>
            </a:pPr>
            <a:r>
              <a:rPr sz="2400" spc="145" dirty="0">
                <a:latin typeface="Cambria"/>
                <a:cs typeface="Cambria"/>
              </a:rPr>
              <a:t>Your</a:t>
            </a:r>
            <a:r>
              <a:rPr sz="2400" spc="229" dirty="0">
                <a:latin typeface="Cambria"/>
                <a:cs typeface="Cambria"/>
              </a:rPr>
              <a:t> </a:t>
            </a:r>
            <a:r>
              <a:rPr sz="2400" spc="185" dirty="0">
                <a:latin typeface="Cambria"/>
                <a:cs typeface="Cambria"/>
              </a:rPr>
              <a:t>Parents/Guardians</a:t>
            </a:r>
            <a:endParaRPr sz="2400" dirty="0">
              <a:latin typeface="Cambria"/>
              <a:cs typeface="Cambria"/>
            </a:endParaRPr>
          </a:p>
          <a:p>
            <a:pPr marL="756285" lvl="1" indent="-286385">
              <a:lnSpc>
                <a:spcPct val="100000"/>
              </a:lnSpc>
              <a:spcBef>
                <a:spcPts val="575"/>
              </a:spcBef>
              <a:buChar char="–"/>
              <a:tabLst>
                <a:tab pos="756285" algn="l"/>
                <a:tab pos="756920" algn="l"/>
              </a:tabLst>
            </a:pPr>
            <a:r>
              <a:rPr sz="2400" spc="125" dirty="0">
                <a:latin typeface="Cambria"/>
                <a:cs typeface="Cambria"/>
              </a:rPr>
              <a:t>Religious </a:t>
            </a:r>
            <a:r>
              <a:rPr sz="2400" spc="120" dirty="0">
                <a:latin typeface="Cambria"/>
                <a:cs typeface="Cambria"/>
              </a:rPr>
              <a:t>Leader </a:t>
            </a:r>
            <a:r>
              <a:rPr sz="2400" spc="55" dirty="0">
                <a:latin typeface="Cambria"/>
                <a:cs typeface="Cambria"/>
              </a:rPr>
              <a:t>over </a:t>
            </a:r>
            <a:r>
              <a:rPr sz="2400" spc="145" dirty="0">
                <a:latin typeface="Cambria"/>
                <a:cs typeface="Cambria"/>
              </a:rPr>
              <a:t>the </a:t>
            </a:r>
            <a:r>
              <a:rPr sz="2400" spc="130" dirty="0">
                <a:latin typeface="Cambria"/>
                <a:cs typeface="Cambria"/>
              </a:rPr>
              <a:t>age </a:t>
            </a:r>
            <a:r>
              <a:rPr sz="2400" spc="50" dirty="0">
                <a:latin typeface="Cambria"/>
                <a:cs typeface="Cambria"/>
              </a:rPr>
              <a:t>of</a:t>
            </a:r>
            <a:r>
              <a:rPr sz="2400" spc="250" dirty="0">
                <a:latin typeface="Cambria"/>
                <a:cs typeface="Cambria"/>
              </a:rPr>
              <a:t> </a:t>
            </a:r>
            <a:r>
              <a:rPr sz="2400" spc="150" dirty="0">
                <a:latin typeface="Cambria"/>
                <a:cs typeface="Cambria"/>
              </a:rPr>
              <a:t>21</a:t>
            </a:r>
            <a:endParaRPr sz="2400" dirty="0">
              <a:latin typeface="Cambria"/>
              <a:cs typeface="Cambria"/>
            </a:endParaRPr>
          </a:p>
          <a:p>
            <a:pPr marL="756285" lvl="1" indent="-286385">
              <a:lnSpc>
                <a:spcPct val="100000"/>
              </a:lnSpc>
              <a:spcBef>
                <a:spcPts val="575"/>
              </a:spcBef>
              <a:buChar char="–"/>
              <a:tabLst>
                <a:tab pos="756285" algn="l"/>
                <a:tab pos="756920" algn="l"/>
              </a:tabLst>
            </a:pPr>
            <a:r>
              <a:rPr sz="2400" spc="175" dirty="0">
                <a:latin typeface="Cambria"/>
                <a:cs typeface="Cambria"/>
              </a:rPr>
              <a:t>Educator</a:t>
            </a:r>
            <a:endParaRPr sz="2400" dirty="0">
              <a:latin typeface="Cambria"/>
              <a:cs typeface="Cambria"/>
            </a:endParaRPr>
          </a:p>
          <a:p>
            <a:pPr marL="756285" lvl="1" indent="-286385">
              <a:lnSpc>
                <a:spcPct val="100000"/>
              </a:lnSpc>
              <a:spcBef>
                <a:spcPts val="580"/>
              </a:spcBef>
              <a:buChar char="–"/>
              <a:tabLst>
                <a:tab pos="756285" algn="l"/>
                <a:tab pos="756920" algn="l"/>
              </a:tabLst>
            </a:pPr>
            <a:r>
              <a:rPr sz="2400" spc="45" dirty="0">
                <a:latin typeface="Cambria"/>
                <a:cs typeface="Cambria"/>
              </a:rPr>
              <a:t>Two </a:t>
            </a:r>
            <a:r>
              <a:rPr sz="2400" spc="105" dirty="0">
                <a:latin typeface="Cambria"/>
                <a:cs typeface="Cambria"/>
              </a:rPr>
              <a:t>from</a:t>
            </a:r>
            <a:r>
              <a:rPr sz="2400" spc="-160" dirty="0">
                <a:latin typeface="Cambria"/>
                <a:cs typeface="Cambria"/>
              </a:rPr>
              <a:t> </a:t>
            </a:r>
            <a:r>
              <a:rPr sz="2400" spc="145" dirty="0">
                <a:latin typeface="Cambria"/>
                <a:cs typeface="Cambria"/>
              </a:rPr>
              <a:t>Friends</a:t>
            </a:r>
            <a:endParaRPr sz="2400" dirty="0">
              <a:latin typeface="Cambria"/>
              <a:cs typeface="Cambria"/>
            </a:endParaRPr>
          </a:p>
          <a:p>
            <a:pPr marL="756285" lvl="1" indent="-286385">
              <a:lnSpc>
                <a:spcPct val="100000"/>
              </a:lnSpc>
              <a:spcBef>
                <a:spcPts val="575"/>
              </a:spcBef>
              <a:buChar char="–"/>
              <a:tabLst>
                <a:tab pos="756285" algn="l"/>
                <a:tab pos="756920" algn="l"/>
              </a:tabLst>
            </a:pPr>
            <a:r>
              <a:rPr sz="2400" spc="145" dirty="0">
                <a:latin typeface="Cambria"/>
                <a:cs typeface="Cambria"/>
              </a:rPr>
              <a:t>Your</a:t>
            </a:r>
            <a:r>
              <a:rPr sz="2400" spc="229" dirty="0">
                <a:latin typeface="Cambria"/>
                <a:cs typeface="Cambria"/>
              </a:rPr>
              <a:t> </a:t>
            </a:r>
            <a:r>
              <a:rPr sz="2400" spc="135" dirty="0">
                <a:latin typeface="Cambria"/>
                <a:cs typeface="Cambria"/>
              </a:rPr>
              <a:t>Employer</a:t>
            </a:r>
            <a:endParaRPr sz="2400" dirty="0">
              <a:latin typeface="Cambria"/>
              <a:cs typeface="Cambria"/>
            </a:endParaRPr>
          </a:p>
          <a:p>
            <a:pPr marL="756285" marR="85725" lvl="1" indent="-286385">
              <a:lnSpc>
                <a:spcPct val="100000"/>
              </a:lnSpc>
              <a:spcBef>
                <a:spcPts val="575"/>
              </a:spcBef>
              <a:buChar char="–"/>
              <a:tabLst>
                <a:tab pos="756285" algn="l"/>
                <a:tab pos="756920" algn="l"/>
              </a:tabLst>
            </a:pPr>
            <a:r>
              <a:rPr sz="2400" spc="35" dirty="0">
                <a:latin typeface="Cambria"/>
                <a:cs typeface="Cambria"/>
              </a:rPr>
              <a:t>If </a:t>
            </a:r>
            <a:r>
              <a:rPr sz="2400" spc="155" dirty="0">
                <a:latin typeface="Cambria"/>
                <a:cs typeface="Cambria"/>
              </a:rPr>
              <a:t>no </a:t>
            </a:r>
            <a:r>
              <a:rPr sz="2400" spc="120" dirty="0">
                <a:latin typeface="Cambria"/>
                <a:cs typeface="Cambria"/>
              </a:rPr>
              <a:t>employer, </a:t>
            </a:r>
            <a:r>
              <a:rPr sz="2400" spc="150" dirty="0">
                <a:latin typeface="Cambria"/>
                <a:cs typeface="Cambria"/>
              </a:rPr>
              <a:t>you </a:t>
            </a:r>
            <a:r>
              <a:rPr sz="2400" spc="185" dirty="0">
                <a:latin typeface="Cambria"/>
                <a:cs typeface="Cambria"/>
              </a:rPr>
              <a:t>may </a:t>
            </a:r>
            <a:r>
              <a:rPr sz="2400" spc="80" dirty="0">
                <a:latin typeface="Cambria"/>
                <a:cs typeface="Cambria"/>
              </a:rPr>
              <a:t>provide </a:t>
            </a:r>
            <a:r>
              <a:rPr sz="2400" spc="110" dirty="0">
                <a:latin typeface="Cambria"/>
                <a:cs typeface="Cambria"/>
              </a:rPr>
              <a:t>only </a:t>
            </a:r>
            <a:r>
              <a:rPr sz="2400" spc="50" dirty="0">
                <a:latin typeface="Cambria"/>
                <a:cs typeface="Cambria"/>
              </a:rPr>
              <a:t>five </a:t>
            </a:r>
            <a:r>
              <a:rPr sz="2400" spc="100" dirty="0">
                <a:latin typeface="Cambria"/>
                <a:cs typeface="Cambria"/>
              </a:rPr>
              <a:t>letters  </a:t>
            </a:r>
            <a:r>
              <a:rPr sz="2400" spc="50" dirty="0">
                <a:latin typeface="Cambria"/>
                <a:cs typeface="Cambria"/>
              </a:rPr>
              <a:t>of</a:t>
            </a:r>
            <a:r>
              <a:rPr sz="2400" spc="229" dirty="0">
                <a:latin typeface="Cambria"/>
                <a:cs typeface="Cambria"/>
              </a:rPr>
              <a:t> </a:t>
            </a:r>
            <a:r>
              <a:rPr sz="2400" spc="110" dirty="0">
                <a:latin typeface="Cambria"/>
                <a:cs typeface="Cambria"/>
              </a:rPr>
              <a:t>reference.</a:t>
            </a:r>
            <a:endParaRPr sz="2400" dirty="0">
              <a:latin typeface="Cambria"/>
              <a:cs typeface="Cambria"/>
            </a:endParaRPr>
          </a:p>
          <a:p>
            <a:pPr marL="756285" marR="177165" lvl="1" indent="-286385">
              <a:lnSpc>
                <a:spcPct val="100000"/>
              </a:lnSpc>
              <a:spcBef>
                <a:spcPts val="580"/>
              </a:spcBef>
              <a:buChar char="–"/>
              <a:tabLst>
                <a:tab pos="756285" algn="l"/>
                <a:tab pos="756920" algn="l"/>
              </a:tabLst>
            </a:pPr>
            <a:r>
              <a:rPr sz="2400" spc="125" dirty="0">
                <a:latin typeface="Cambria"/>
                <a:cs typeface="Cambria"/>
              </a:rPr>
              <a:t>The </a:t>
            </a:r>
            <a:r>
              <a:rPr sz="2400" spc="100" dirty="0">
                <a:latin typeface="Cambria"/>
                <a:cs typeface="Cambria"/>
              </a:rPr>
              <a:t>letters </a:t>
            </a:r>
            <a:r>
              <a:rPr sz="2400" spc="220" dirty="0">
                <a:latin typeface="Cambria"/>
                <a:cs typeface="Cambria"/>
              </a:rPr>
              <a:t>must </a:t>
            </a:r>
            <a:r>
              <a:rPr sz="2400" spc="204" dirty="0">
                <a:latin typeface="Cambria"/>
                <a:cs typeface="Cambria"/>
              </a:rPr>
              <a:t>match </a:t>
            </a:r>
            <a:r>
              <a:rPr sz="2400" spc="145" dirty="0">
                <a:latin typeface="Cambria"/>
                <a:cs typeface="Cambria"/>
              </a:rPr>
              <a:t>the </a:t>
            </a:r>
            <a:r>
              <a:rPr sz="2400" spc="110" dirty="0">
                <a:latin typeface="Cambria"/>
                <a:cs typeface="Cambria"/>
              </a:rPr>
              <a:t>references listed </a:t>
            </a:r>
            <a:r>
              <a:rPr sz="2400" spc="150" dirty="0">
                <a:latin typeface="Cambria"/>
                <a:cs typeface="Cambria"/>
              </a:rPr>
              <a:t>on  </a:t>
            </a:r>
            <a:r>
              <a:rPr sz="2400" spc="145" dirty="0">
                <a:latin typeface="Cambria"/>
                <a:cs typeface="Cambria"/>
              </a:rPr>
              <a:t>the</a:t>
            </a:r>
            <a:r>
              <a:rPr sz="2400" spc="235" dirty="0">
                <a:latin typeface="Cambria"/>
                <a:cs typeface="Cambria"/>
              </a:rPr>
              <a:t> </a:t>
            </a:r>
            <a:r>
              <a:rPr sz="2400" spc="135" dirty="0">
                <a:latin typeface="Cambria"/>
                <a:cs typeface="Cambria"/>
              </a:rPr>
              <a:t>Application.</a:t>
            </a:r>
            <a:endParaRPr sz="2400" dirty="0">
              <a:latin typeface="Cambria"/>
              <a:cs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1680" y="548680"/>
            <a:ext cx="5306695" cy="635000"/>
          </a:xfrm>
          <a:prstGeom prst="rect">
            <a:avLst/>
          </a:prstGeom>
        </p:spPr>
        <p:txBody>
          <a:bodyPr vert="horz" wrap="square" lIns="0" tIns="12065" rIns="0" bIns="0" rtlCol="0">
            <a:spAutoFit/>
          </a:bodyPr>
          <a:lstStyle/>
          <a:p>
            <a:pPr marL="12700">
              <a:lnSpc>
                <a:spcPct val="100000"/>
              </a:lnSpc>
              <a:spcBef>
                <a:spcPts val="95"/>
              </a:spcBef>
              <a:tabLst>
                <a:tab pos="1422400" algn="l"/>
                <a:tab pos="2592705" algn="l"/>
              </a:tabLst>
            </a:pPr>
            <a:r>
              <a:rPr sz="4000" i="0" spc="200" dirty="0">
                <a:latin typeface="Cambria"/>
                <a:cs typeface="Cambria"/>
              </a:rPr>
              <a:t>Your	</a:t>
            </a:r>
            <a:r>
              <a:rPr sz="4000" i="0" spc="229" dirty="0">
                <a:latin typeface="Cambria"/>
                <a:cs typeface="Cambria"/>
              </a:rPr>
              <a:t>Life	</a:t>
            </a:r>
            <a:r>
              <a:rPr sz="4000" i="0" spc="240" dirty="0">
                <a:latin typeface="Cambria"/>
                <a:cs typeface="Cambria"/>
              </a:rPr>
              <a:t>Ambitions</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24</a:t>
            </a:fld>
            <a:endParaRPr dirty="0"/>
          </a:p>
        </p:txBody>
      </p:sp>
      <p:sp>
        <p:nvSpPr>
          <p:cNvPr id="3" name="object 3"/>
          <p:cNvSpPr txBox="1"/>
          <p:nvPr/>
        </p:nvSpPr>
        <p:spPr>
          <a:xfrm>
            <a:off x="971600" y="2132856"/>
            <a:ext cx="7967980" cy="2859116"/>
          </a:xfrm>
          <a:prstGeom prst="rect">
            <a:avLst/>
          </a:prstGeom>
        </p:spPr>
        <p:txBody>
          <a:bodyPr vert="horz" wrap="square" lIns="0" tIns="12065" rIns="0" bIns="0" rtlCol="0">
            <a:spAutoFit/>
          </a:bodyPr>
          <a:lstStyle/>
          <a:p>
            <a:pPr marL="355600" marR="5080" indent="-342900">
              <a:lnSpc>
                <a:spcPct val="100000"/>
              </a:lnSpc>
              <a:spcBef>
                <a:spcPts val="95"/>
              </a:spcBef>
            </a:pPr>
            <a:r>
              <a:rPr sz="2000" dirty="0">
                <a:latin typeface="Cambria"/>
                <a:cs typeface="Cambria"/>
              </a:rPr>
              <a:t>Attach to your Eagle Scout Award Application  a statement </a:t>
            </a:r>
            <a:endParaRPr lang="en-US" sz="2000" dirty="0">
              <a:latin typeface="Cambria"/>
              <a:cs typeface="Cambria"/>
            </a:endParaRPr>
          </a:p>
          <a:p>
            <a:pPr marL="355600" marR="5080" indent="-342900">
              <a:lnSpc>
                <a:spcPct val="100000"/>
              </a:lnSpc>
              <a:spcBef>
                <a:spcPts val="95"/>
              </a:spcBef>
            </a:pPr>
            <a:r>
              <a:rPr sz="2000" dirty="0">
                <a:latin typeface="Cambria"/>
                <a:cs typeface="Cambria"/>
              </a:rPr>
              <a:t>of your ambitions, life purpose,  </a:t>
            </a:r>
            <a:r>
              <a:rPr sz="2000" u="heavy" dirty="0">
                <a:uFill>
                  <a:solidFill>
                    <a:srgbClr val="000000"/>
                  </a:solidFill>
                </a:uFill>
                <a:latin typeface="Cambria"/>
                <a:cs typeface="Cambria"/>
              </a:rPr>
              <a:t>and a listing</a:t>
            </a:r>
            <a:r>
              <a:rPr sz="2000" dirty="0">
                <a:latin typeface="Cambria"/>
                <a:cs typeface="Cambria"/>
              </a:rPr>
              <a:t> of positions </a:t>
            </a:r>
            <a:endParaRPr lang="en-US" sz="2000" dirty="0">
              <a:latin typeface="Cambria"/>
              <a:cs typeface="Cambria"/>
            </a:endParaRPr>
          </a:p>
          <a:p>
            <a:pPr marL="355600" marR="5080" indent="-342900">
              <a:lnSpc>
                <a:spcPct val="100000"/>
              </a:lnSpc>
              <a:spcBef>
                <a:spcPts val="95"/>
              </a:spcBef>
            </a:pPr>
            <a:r>
              <a:rPr sz="2000" dirty="0">
                <a:latin typeface="Cambria"/>
                <a:cs typeface="Cambria"/>
              </a:rPr>
              <a:t>held in your  religious institution, school, camp,  community </a:t>
            </a:r>
            <a:endParaRPr lang="en-US" sz="2000" dirty="0">
              <a:latin typeface="Cambria"/>
              <a:cs typeface="Cambria"/>
            </a:endParaRPr>
          </a:p>
          <a:p>
            <a:pPr marL="355600" marR="5080" indent="-342900">
              <a:lnSpc>
                <a:spcPct val="100000"/>
              </a:lnSpc>
              <a:spcBef>
                <a:spcPts val="95"/>
              </a:spcBef>
            </a:pPr>
            <a:r>
              <a:rPr sz="2000" dirty="0">
                <a:latin typeface="Cambria"/>
                <a:cs typeface="Cambria"/>
              </a:rPr>
              <a:t>or other organizations during  which you demonstrated leadership </a:t>
            </a:r>
            <a:endParaRPr lang="en-US" sz="2000" dirty="0">
              <a:latin typeface="Cambria"/>
              <a:cs typeface="Cambria"/>
            </a:endParaRPr>
          </a:p>
          <a:p>
            <a:pPr marL="355600" marR="5080" indent="-342900">
              <a:lnSpc>
                <a:spcPct val="100000"/>
              </a:lnSpc>
              <a:spcBef>
                <a:spcPts val="95"/>
              </a:spcBef>
            </a:pPr>
            <a:r>
              <a:rPr sz="2000" dirty="0">
                <a:latin typeface="Cambria"/>
                <a:cs typeface="Cambria"/>
              </a:rPr>
              <a:t>skills.</a:t>
            </a:r>
            <a:endParaRPr lang="en-US" sz="2000" dirty="0">
              <a:latin typeface="Cambria"/>
              <a:cs typeface="Cambria"/>
            </a:endParaRPr>
          </a:p>
          <a:p>
            <a:pPr marL="355600" marR="5080" indent="-342900">
              <a:lnSpc>
                <a:spcPct val="100000"/>
              </a:lnSpc>
              <a:spcBef>
                <a:spcPts val="95"/>
              </a:spcBef>
            </a:pPr>
            <a:endParaRPr lang="en-US" sz="2000" dirty="0">
              <a:latin typeface="Cambria"/>
              <a:cs typeface="Cambria"/>
            </a:endParaRPr>
          </a:p>
          <a:p>
            <a:pPr marL="355600" marR="5080" indent="-342900">
              <a:lnSpc>
                <a:spcPct val="100000"/>
              </a:lnSpc>
              <a:spcBef>
                <a:spcPts val="95"/>
              </a:spcBef>
            </a:pPr>
            <a:r>
              <a:rPr lang="en-US" sz="2000" dirty="0">
                <a:latin typeface="Cambria"/>
                <a:cs typeface="Cambria"/>
              </a:rPr>
              <a:t>Include any honors and awards received  during this service.</a:t>
            </a:r>
          </a:p>
          <a:p>
            <a:pPr marL="355600" marR="579120">
              <a:lnSpc>
                <a:spcPct val="100000"/>
              </a:lnSpc>
              <a:spcBef>
                <a:spcPts val="5"/>
              </a:spcBef>
            </a:pPr>
            <a:endParaRPr lang="en-US" sz="2000" dirty="0">
              <a:latin typeface="Cambria"/>
              <a:cs typeface="Cambria"/>
            </a:endParaRPr>
          </a:p>
          <a:p>
            <a:pPr marL="355600" marR="579120">
              <a:lnSpc>
                <a:spcPct val="100000"/>
              </a:lnSpc>
              <a:spcBef>
                <a:spcPts val="5"/>
              </a:spcBef>
            </a:pPr>
            <a:endParaRPr lang="en-US" sz="2000" dirty="0">
              <a:latin typeface="Cambria"/>
              <a:cs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D92D-7073-4471-B92E-3B18A5226180}"/>
              </a:ext>
            </a:extLst>
          </p:cNvPr>
          <p:cNvSpPr>
            <a:spLocks noGrp="1"/>
          </p:cNvSpPr>
          <p:nvPr>
            <p:ph type="title"/>
          </p:nvPr>
        </p:nvSpPr>
        <p:spPr/>
        <p:txBody>
          <a:bodyPr/>
          <a:lstStyle/>
          <a:p>
            <a:r>
              <a:rPr lang="en-US" dirty="0"/>
              <a:t>Rolling back the curtain…</a:t>
            </a:r>
          </a:p>
        </p:txBody>
      </p:sp>
      <p:sp>
        <p:nvSpPr>
          <p:cNvPr id="4" name="Content Placeholder 3">
            <a:extLst>
              <a:ext uri="{FF2B5EF4-FFF2-40B4-BE49-F238E27FC236}">
                <a16:creationId xmlns:a16="http://schemas.microsoft.com/office/drawing/2014/main" id="{ADF04E06-A176-4866-81D1-F16228032FC4}"/>
              </a:ext>
            </a:extLst>
          </p:cNvPr>
          <p:cNvSpPr>
            <a:spLocks noGrp="1"/>
          </p:cNvSpPr>
          <p:nvPr>
            <p:ph idx="1"/>
          </p:nvPr>
        </p:nvSpPr>
        <p:spPr>
          <a:xfrm>
            <a:off x="1807195" y="2348880"/>
            <a:ext cx="6563072" cy="1972816"/>
          </a:xfrm>
        </p:spPr>
        <p:txBody>
          <a:bodyPr>
            <a:normAutofit/>
          </a:bodyPr>
          <a:lstStyle/>
          <a:p>
            <a:r>
              <a:rPr kumimoji="0" lang="en-US" sz="4400" b="1" i="0" u="none" strike="noStrike" kern="1200" cap="none" spc="0" normalizeH="0" baseline="0" noProof="0" dirty="0">
                <a:ln>
                  <a:noFill/>
                </a:ln>
                <a:solidFill>
                  <a:srgbClr val="CF0031"/>
                </a:solidFill>
                <a:effectLst/>
                <a:uLnTx/>
                <a:uFillTx/>
                <a:latin typeface="Helvetica"/>
                <a:ea typeface="ヒラギノ角ゴ Pro W3" pitchFamily="-128" charset="-128"/>
              </a:rPr>
              <a:t>The Eagle Project</a:t>
            </a:r>
            <a:endParaRPr lang="en-US" sz="4400" dirty="0"/>
          </a:p>
        </p:txBody>
      </p:sp>
      <p:sp>
        <p:nvSpPr>
          <p:cNvPr id="3" name="Slide Number Placeholder 2">
            <a:extLst>
              <a:ext uri="{FF2B5EF4-FFF2-40B4-BE49-F238E27FC236}">
                <a16:creationId xmlns:a16="http://schemas.microsoft.com/office/drawing/2014/main" id="{35A00862-E2F9-48A3-A773-DD9344BE8F3E}"/>
              </a:ext>
            </a:extLst>
          </p:cNvPr>
          <p:cNvSpPr>
            <a:spLocks noGrp="1"/>
          </p:cNvSpPr>
          <p:nvPr>
            <p:ph type="sldNum" sz="quarter" idx="11"/>
          </p:nvPr>
        </p:nvSpPr>
        <p:spPr/>
        <p:txBody>
          <a:bodyPr/>
          <a:lstStyle/>
          <a:p>
            <a:fld id="{E8D5C968-3D5A-4946-AD2E-17F062A5CE60}" type="slidenum">
              <a:rPr lang="en-US" altLang="en-US" smtClean="0"/>
              <a:pPr/>
              <a:t>25</a:t>
            </a:fld>
            <a:endParaRPr lang="en-US" altLang="en-US"/>
          </a:p>
        </p:txBody>
      </p:sp>
    </p:spTree>
    <p:extLst>
      <p:ext uri="{BB962C8B-B14F-4D97-AF65-F5344CB8AC3E}">
        <p14:creationId xmlns:p14="http://schemas.microsoft.com/office/powerpoint/2010/main" val="162359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5152" y="1995297"/>
            <a:ext cx="3646804" cy="1244600"/>
          </a:xfrm>
          <a:prstGeom prst="rect">
            <a:avLst/>
          </a:prstGeom>
        </p:spPr>
        <p:txBody>
          <a:bodyPr vert="horz" wrap="square" lIns="0" tIns="12065" rIns="0" bIns="0" rtlCol="0">
            <a:spAutoFit/>
          </a:bodyPr>
          <a:lstStyle/>
          <a:p>
            <a:pPr marL="12700" marR="5080" indent="344170">
              <a:lnSpc>
                <a:spcPct val="100000"/>
              </a:lnSpc>
              <a:spcBef>
                <a:spcPts val="95"/>
              </a:spcBef>
            </a:pPr>
            <a:r>
              <a:rPr sz="4000" spc="265" dirty="0">
                <a:latin typeface="Cambria"/>
                <a:cs typeface="Cambria"/>
              </a:rPr>
              <a:t>Eagle </a:t>
            </a:r>
            <a:r>
              <a:rPr sz="4000" spc="345" dirty="0">
                <a:latin typeface="Cambria"/>
                <a:cs typeface="Cambria"/>
              </a:rPr>
              <a:t>Scout  </a:t>
            </a:r>
            <a:r>
              <a:rPr sz="4000" spc="204" dirty="0">
                <a:latin typeface="Cambria"/>
                <a:cs typeface="Cambria"/>
              </a:rPr>
              <a:t>Service</a:t>
            </a:r>
            <a:r>
              <a:rPr sz="4000" spc="310" dirty="0">
                <a:latin typeface="Cambria"/>
                <a:cs typeface="Cambria"/>
              </a:rPr>
              <a:t> </a:t>
            </a:r>
            <a:r>
              <a:rPr sz="4000" spc="160" dirty="0">
                <a:latin typeface="Cambria"/>
                <a:cs typeface="Cambria"/>
              </a:rPr>
              <a:t>Project</a:t>
            </a:r>
            <a:endParaRPr sz="4000">
              <a:latin typeface="Cambria"/>
              <a:cs typeface="Cambria"/>
            </a:endParaRPr>
          </a:p>
        </p:txBody>
      </p:sp>
      <p:sp>
        <p:nvSpPr>
          <p:cNvPr id="4" name="object 4"/>
          <p:cNvSpPr/>
          <p:nvPr/>
        </p:nvSpPr>
        <p:spPr>
          <a:xfrm>
            <a:off x="6324600" y="914400"/>
            <a:ext cx="2192274" cy="44196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514728" y="596900"/>
            <a:ext cx="4273550" cy="635000"/>
          </a:xfrm>
          <a:prstGeom prst="rect">
            <a:avLst/>
          </a:prstGeom>
        </p:spPr>
        <p:txBody>
          <a:bodyPr vert="horz" wrap="square" lIns="0" tIns="12065" rIns="0" bIns="0" rtlCol="0">
            <a:spAutoFit/>
          </a:bodyPr>
          <a:lstStyle/>
          <a:p>
            <a:pPr marL="12700">
              <a:lnSpc>
                <a:spcPct val="100000"/>
              </a:lnSpc>
              <a:spcBef>
                <a:spcPts val="95"/>
              </a:spcBef>
              <a:tabLst>
                <a:tab pos="3620135" algn="l"/>
              </a:tabLst>
            </a:pPr>
            <a:r>
              <a:rPr sz="4000" i="0" spc="200" dirty="0">
                <a:solidFill>
                  <a:srgbClr val="CC0000"/>
                </a:solidFill>
                <a:latin typeface="Cambria"/>
                <a:cs typeface="Cambria"/>
              </a:rPr>
              <a:t>Requir</a:t>
            </a:r>
            <a:r>
              <a:rPr sz="4000" i="0" spc="185" dirty="0">
                <a:solidFill>
                  <a:srgbClr val="CC0000"/>
                </a:solidFill>
                <a:latin typeface="Cambria"/>
                <a:cs typeface="Cambria"/>
              </a:rPr>
              <a:t>e</a:t>
            </a:r>
            <a:r>
              <a:rPr sz="4000" i="0" spc="325" dirty="0">
                <a:solidFill>
                  <a:srgbClr val="CC0000"/>
                </a:solidFill>
                <a:latin typeface="Cambria"/>
                <a:cs typeface="Cambria"/>
              </a:rPr>
              <a:t>me</a:t>
            </a:r>
            <a:r>
              <a:rPr sz="4000" i="0" spc="265" dirty="0">
                <a:solidFill>
                  <a:srgbClr val="CC0000"/>
                </a:solidFill>
                <a:latin typeface="Cambria"/>
                <a:cs typeface="Cambria"/>
              </a:rPr>
              <a:t>n</a:t>
            </a:r>
            <a:r>
              <a:rPr sz="4000" i="0" spc="375" dirty="0">
                <a:solidFill>
                  <a:srgbClr val="CC0000"/>
                </a:solidFill>
                <a:latin typeface="Cambria"/>
                <a:cs typeface="Cambria"/>
              </a:rPr>
              <a:t>t</a:t>
            </a:r>
            <a:r>
              <a:rPr sz="4000" i="0" dirty="0">
                <a:solidFill>
                  <a:srgbClr val="CC0000"/>
                </a:solidFill>
                <a:latin typeface="Cambria"/>
                <a:cs typeface="Cambria"/>
              </a:rPr>
              <a:t>	</a:t>
            </a:r>
            <a:r>
              <a:rPr sz="4000" i="0" spc="90" dirty="0">
                <a:solidFill>
                  <a:srgbClr val="CC0000"/>
                </a:solidFill>
                <a:latin typeface="Cambria"/>
                <a:cs typeface="Cambria"/>
              </a:rPr>
              <a:t>#5</a:t>
            </a:r>
            <a:endParaRPr sz="4000" dirty="0">
              <a:latin typeface="Cambria"/>
              <a:cs typeface="Cambria"/>
            </a:endParaRPr>
          </a:p>
        </p:txBody>
      </p:sp>
      <p:sp>
        <p:nvSpPr>
          <p:cNvPr id="7" name="object 7"/>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56" y="620688"/>
            <a:ext cx="7528559" cy="391160"/>
          </a:xfrm>
          <a:prstGeom prst="rect">
            <a:avLst/>
          </a:prstGeom>
        </p:spPr>
        <p:txBody>
          <a:bodyPr vert="horz" wrap="square" lIns="0" tIns="12700" rIns="0" bIns="0" rtlCol="0">
            <a:spAutoFit/>
          </a:bodyPr>
          <a:lstStyle/>
          <a:p>
            <a:pPr marL="12700">
              <a:lnSpc>
                <a:spcPct val="100000"/>
              </a:lnSpc>
              <a:spcBef>
                <a:spcPts val="100"/>
              </a:spcBef>
            </a:pPr>
            <a:r>
              <a:rPr sz="2400" i="0" spc="175" dirty="0">
                <a:latin typeface="Cambria"/>
                <a:cs typeface="Cambria"/>
              </a:rPr>
              <a:t>Start</a:t>
            </a:r>
            <a:r>
              <a:rPr sz="2400" i="0" spc="275" dirty="0">
                <a:latin typeface="Cambria"/>
                <a:cs typeface="Cambria"/>
              </a:rPr>
              <a:t> </a:t>
            </a:r>
            <a:r>
              <a:rPr sz="2400" i="0" spc="130" dirty="0">
                <a:latin typeface="Cambria"/>
                <a:cs typeface="Cambria"/>
              </a:rPr>
              <a:t>planning</a:t>
            </a:r>
            <a:r>
              <a:rPr sz="2400" i="0" spc="290" dirty="0">
                <a:latin typeface="Cambria"/>
                <a:cs typeface="Cambria"/>
              </a:rPr>
              <a:t> </a:t>
            </a:r>
            <a:r>
              <a:rPr sz="2400" i="0" spc="120" dirty="0">
                <a:latin typeface="Cambria"/>
                <a:cs typeface="Cambria"/>
              </a:rPr>
              <a:t>as</a:t>
            </a:r>
            <a:r>
              <a:rPr sz="2400" i="0" spc="275" dirty="0">
                <a:latin typeface="Cambria"/>
                <a:cs typeface="Cambria"/>
              </a:rPr>
              <a:t> </a:t>
            </a:r>
            <a:r>
              <a:rPr sz="2400" i="0" spc="135" dirty="0">
                <a:latin typeface="Cambria"/>
                <a:cs typeface="Cambria"/>
              </a:rPr>
              <a:t>soon</a:t>
            </a:r>
            <a:r>
              <a:rPr sz="2400" i="0" spc="290" dirty="0">
                <a:latin typeface="Cambria"/>
                <a:cs typeface="Cambria"/>
              </a:rPr>
              <a:t> </a:t>
            </a:r>
            <a:r>
              <a:rPr sz="2400" i="0" spc="120" dirty="0">
                <a:latin typeface="Cambria"/>
                <a:cs typeface="Cambria"/>
              </a:rPr>
              <a:t>as</a:t>
            </a:r>
            <a:r>
              <a:rPr sz="2400" i="0" spc="290" dirty="0">
                <a:latin typeface="Cambria"/>
                <a:cs typeface="Cambria"/>
              </a:rPr>
              <a:t> </a:t>
            </a:r>
            <a:r>
              <a:rPr sz="2400" i="0" spc="155" dirty="0">
                <a:latin typeface="Cambria"/>
                <a:cs typeface="Cambria"/>
              </a:rPr>
              <a:t>you</a:t>
            </a:r>
            <a:r>
              <a:rPr sz="2400" i="0" spc="285" dirty="0">
                <a:latin typeface="Cambria"/>
                <a:cs typeface="Cambria"/>
              </a:rPr>
              <a:t> </a:t>
            </a:r>
            <a:r>
              <a:rPr sz="2400" i="0" spc="135" dirty="0">
                <a:latin typeface="Cambria"/>
                <a:cs typeface="Cambria"/>
              </a:rPr>
              <a:t>reach</a:t>
            </a:r>
            <a:r>
              <a:rPr sz="2400" i="0" spc="280" dirty="0">
                <a:latin typeface="Cambria"/>
                <a:cs typeface="Cambria"/>
              </a:rPr>
              <a:t> </a:t>
            </a:r>
            <a:r>
              <a:rPr sz="2400" i="0" spc="135" dirty="0">
                <a:latin typeface="Cambria"/>
                <a:cs typeface="Cambria"/>
              </a:rPr>
              <a:t>Life</a:t>
            </a:r>
            <a:r>
              <a:rPr sz="2400" i="0" spc="280" dirty="0">
                <a:latin typeface="Cambria"/>
                <a:cs typeface="Cambria"/>
              </a:rPr>
              <a:t> </a:t>
            </a:r>
            <a:r>
              <a:rPr sz="2400" i="0" spc="195" dirty="0">
                <a:latin typeface="Cambria"/>
                <a:cs typeface="Cambria"/>
              </a:rPr>
              <a:t>rank…</a:t>
            </a:r>
            <a:endParaRPr sz="24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27</a:t>
            </a:fld>
            <a:endParaRPr dirty="0"/>
          </a:p>
        </p:txBody>
      </p:sp>
      <p:sp>
        <p:nvSpPr>
          <p:cNvPr id="3" name="object 3"/>
          <p:cNvSpPr txBox="1"/>
          <p:nvPr/>
        </p:nvSpPr>
        <p:spPr>
          <a:xfrm>
            <a:off x="535940" y="2069718"/>
            <a:ext cx="7956550" cy="1928092"/>
          </a:xfrm>
          <a:prstGeom prst="rect">
            <a:avLst/>
          </a:prstGeom>
        </p:spPr>
        <p:txBody>
          <a:bodyPr vert="horz" wrap="square" lIns="0" tIns="12065" rIns="0" bIns="0" rtlCol="0">
            <a:spAutoFit/>
          </a:bodyPr>
          <a:lstStyle/>
          <a:p>
            <a:pPr marL="355600" marR="184785" indent="-342900">
              <a:lnSpc>
                <a:spcPct val="100000"/>
              </a:lnSpc>
              <a:spcBef>
                <a:spcPts val="95"/>
              </a:spcBef>
              <a:buFont typeface="Wingdings"/>
              <a:buChar char=""/>
              <a:tabLst>
                <a:tab pos="355600" algn="l"/>
              </a:tabLst>
            </a:pPr>
            <a:r>
              <a:rPr sz="2800" spc="204" dirty="0">
                <a:latin typeface="Cambria"/>
                <a:cs typeface="Cambria"/>
              </a:rPr>
              <a:t>You </a:t>
            </a:r>
            <a:r>
              <a:rPr sz="2800" spc="215" dirty="0">
                <a:latin typeface="Cambria"/>
                <a:cs typeface="Cambria"/>
              </a:rPr>
              <a:t>may </a:t>
            </a:r>
            <a:r>
              <a:rPr lang="en-US" sz="2800" spc="155" dirty="0">
                <a:latin typeface="Cambria"/>
                <a:cs typeface="Cambria"/>
              </a:rPr>
              <a:t>think about a project before reaching Life Rank, but…</a:t>
            </a:r>
            <a:endParaRPr sz="2800" dirty="0">
              <a:latin typeface="Cambria"/>
              <a:cs typeface="Cambria"/>
            </a:endParaRPr>
          </a:p>
          <a:p>
            <a:pPr>
              <a:lnSpc>
                <a:spcPct val="100000"/>
              </a:lnSpc>
              <a:spcBef>
                <a:spcPts val="45"/>
              </a:spcBef>
              <a:buFont typeface="Wingdings"/>
              <a:buChar char=""/>
            </a:pPr>
            <a:endParaRPr sz="4050" dirty="0">
              <a:latin typeface="Times New Roman"/>
              <a:cs typeface="Times New Roman"/>
            </a:endParaRPr>
          </a:p>
          <a:p>
            <a:pPr marL="355600" marR="5080" indent="-342900">
              <a:lnSpc>
                <a:spcPct val="100000"/>
              </a:lnSpc>
              <a:spcBef>
                <a:spcPts val="5"/>
              </a:spcBef>
              <a:buFont typeface="Wingdings"/>
              <a:buChar char=""/>
              <a:tabLst>
                <a:tab pos="355600" algn="l"/>
              </a:tabLst>
            </a:pPr>
            <a:r>
              <a:rPr lang="en-US" sz="2800" b="1" i="1" spc="200" dirty="0">
                <a:latin typeface="Cambria"/>
                <a:cs typeface="Cambria"/>
              </a:rPr>
              <a:t>Y</a:t>
            </a:r>
            <a:r>
              <a:rPr sz="2800" b="1" i="1" spc="200" dirty="0">
                <a:latin typeface="Cambria"/>
                <a:cs typeface="Cambria"/>
              </a:rPr>
              <a:t>our </a:t>
            </a:r>
            <a:r>
              <a:rPr sz="2800" b="1" i="1" spc="215" dirty="0">
                <a:latin typeface="Cambria"/>
                <a:cs typeface="Cambria"/>
              </a:rPr>
              <a:t>eighteenth  </a:t>
            </a:r>
            <a:r>
              <a:rPr sz="2800" b="1" i="1" spc="240" dirty="0">
                <a:latin typeface="Cambria"/>
                <a:cs typeface="Cambria"/>
              </a:rPr>
              <a:t>birthday</a:t>
            </a:r>
            <a:r>
              <a:rPr sz="2800" spc="240" dirty="0">
                <a:latin typeface="Cambria"/>
                <a:cs typeface="Cambria"/>
              </a:rPr>
              <a:t>.</a:t>
            </a:r>
            <a:endParaRPr sz="2800" dirty="0">
              <a:latin typeface="Cambria"/>
              <a:cs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495682"/>
            <a:ext cx="6419850" cy="513715"/>
          </a:xfrm>
          <a:prstGeom prst="rect">
            <a:avLst/>
          </a:prstGeom>
        </p:spPr>
        <p:txBody>
          <a:bodyPr vert="horz" wrap="square" lIns="0" tIns="13335" rIns="0" bIns="0" rtlCol="0">
            <a:spAutoFit/>
          </a:bodyPr>
          <a:lstStyle/>
          <a:p>
            <a:pPr marL="12700">
              <a:lnSpc>
                <a:spcPct val="100000"/>
              </a:lnSpc>
              <a:spcBef>
                <a:spcPts val="105"/>
              </a:spcBef>
              <a:tabLst>
                <a:tab pos="956310" algn="l"/>
                <a:tab pos="2167255" algn="l"/>
                <a:tab pos="2818130" algn="l"/>
                <a:tab pos="3915410" algn="l"/>
                <a:tab pos="4908550" algn="l"/>
              </a:tabLst>
            </a:pPr>
            <a:r>
              <a:rPr sz="3200" i="0" spc="215" dirty="0">
                <a:latin typeface="Cambria"/>
                <a:cs typeface="Cambria"/>
              </a:rPr>
              <a:t>Yo</a:t>
            </a:r>
            <a:r>
              <a:rPr sz="3200" i="0" spc="225" dirty="0">
                <a:latin typeface="Cambria"/>
                <a:cs typeface="Cambria"/>
              </a:rPr>
              <a:t>u</a:t>
            </a:r>
            <a:r>
              <a:rPr sz="3200" i="0" dirty="0">
                <a:latin typeface="Cambria"/>
                <a:cs typeface="Cambria"/>
              </a:rPr>
              <a:t>	</a:t>
            </a:r>
            <a:r>
              <a:rPr sz="3200" i="0" spc="265" dirty="0">
                <a:latin typeface="Cambria"/>
                <a:cs typeface="Cambria"/>
              </a:rPr>
              <a:t>must</a:t>
            </a:r>
            <a:r>
              <a:rPr sz="3200" i="0" dirty="0">
                <a:latin typeface="Cambria"/>
                <a:cs typeface="Cambria"/>
              </a:rPr>
              <a:t>	</a:t>
            </a:r>
            <a:r>
              <a:rPr sz="3200" i="0" spc="150" dirty="0">
                <a:latin typeface="Cambria"/>
                <a:cs typeface="Cambria"/>
              </a:rPr>
              <a:t>d</a:t>
            </a:r>
            <a:r>
              <a:rPr sz="3200" i="0" spc="145" dirty="0">
                <a:latin typeface="Cambria"/>
                <a:cs typeface="Cambria"/>
              </a:rPr>
              <a:t>o</a:t>
            </a:r>
            <a:r>
              <a:rPr sz="3200" i="0" dirty="0">
                <a:latin typeface="Cambria"/>
                <a:cs typeface="Cambria"/>
              </a:rPr>
              <a:t>	</a:t>
            </a:r>
            <a:r>
              <a:rPr sz="3200" i="0" spc="165" dirty="0">
                <a:latin typeface="Cambria"/>
                <a:cs typeface="Cambria"/>
              </a:rPr>
              <a:t>you</a:t>
            </a:r>
            <a:r>
              <a:rPr sz="3200" i="0" spc="135" dirty="0">
                <a:latin typeface="Cambria"/>
                <a:cs typeface="Cambria"/>
              </a:rPr>
              <a:t>r</a:t>
            </a:r>
            <a:r>
              <a:rPr sz="3200" i="0" dirty="0">
                <a:latin typeface="Cambria"/>
                <a:cs typeface="Cambria"/>
              </a:rPr>
              <a:t>	</a:t>
            </a:r>
            <a:r>
              <a:rPr sz="3200" i="0" spc="65" dirty="0">
                <a:latin typeface="Cambria"/>
                <a:cs typeface="Cambria"/>
              </a:rPr>
              <a:t>o</a:t>
            </a:r>
            <a:r>
              <a:rPr sz="3200" i="0" spc="105" dirty="0">
                <a:latin typeface="Cambria"/>
                <a:cs typeface="Cambria"/>
              </a:rPr>
              <a:t>w</a:t>
            </a:r>
            <a:r>
              <a:rPr sz="3200" i="0" spc="245" dirty="0">
                <a:latin typeface="Cambria"/>
                <a:cs typeface="Cambria"/>
              </a:rPr>
              <a:t>n</a:t>
            </a:r>
            <a:r>
              <a:rPr sz="3200" i="0" dirty="0">
                <a:latin typeface="Cambria"/>
                <a:cs typeface="Cambria"/>
              </a:rPr>
              <a:t>	</a:t>
            </a:r>
            <a:r>
              <a:rPr sz="3200" i="0" spc="150" dirty="0">
                <a:latin typeface="Cambria"/>
                <a:cs typeface="Cambria"/>
              </a:rPr>
              <a:t>proje</a:t>
            </a:r>
            <a:r>
              <a:rPr sz="3200" i="0" spc="155" dirty="0">
                <a:latin typeface="Cambria"/>
                <a:cs typeface="Cambria"/>
              </a:rPr>
              <a:t>c</a:t>
            </a:r>
            <a:r>
              <a:rPr sz="3200" i="0" spc="305" dirty="0">
                <a:latin typeface="Cambria"/>
                <a:cs typeface="Cambria"/>
              </a:rPr>
              <a:t>t</a:t>
            </a:r>
            <a:endParaRPr sz="32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28</a:t>
            </a:fld>
            <a:endParaRPr dirty="0"/>
          </a:p>
        </p:txBody>
      </p:sp>
      <p:sp>
        <p:nvSpPr>
          <p:cNvPr id="3" name="object 3"/>
          <p:cNvSpPr txBox="1"/>
          <p:nvPr/>
        </p:nvSpPr>
        <p:spPr>
          <a:xfrm>
            <a:off x="788846" y="2132856"/>
            <a:ext cx="7727950" cy="2783454"/>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a:buChar char=""/>
              <a:tabLst>
                <a:tab pos="355600" algn="l"/>
              </a:tabLst>
            </a:pPr>
            <a:r>
              <a:rPr sz="2600" spc="150" dirty="0">
                <a:latin typeface="Cambria"/>
                <a:cs typeface="Cambria"/>
              </a:rPr>
              <a:t>A </a:t>
            </a:r>
            <a:r>
              <a:rPr sz="2600" spc="165" dirty="0">
                <a:latin typeface="Cambria"/>
                <a:cs typeface="Cambria"/>
              </a:rPr>
              <a:t>candidate </a:t>
            </a:r>
            <a:r>
              <a:rPr sz="2600" spc="204" dirty="0">
                <a:latin typeface="Cambria"/>
                <a:cs typeface="Cambria"/>
              </a:rPr>
              <a:t>may </a:t>
            </a:r>
            <a:r>
              <a:rPr sz="2600" spc="150" dirty="0">
                <a:latin typeface="Cambria"/>
                <a:cs typeface="Cambria"/>
              </a:rPr>
              <a:t>not </a:t>
            </a:r>
            <a:r>
              <a:rPr sz="2600" spc="215" dirty="0">
                <a:latin typeface="Cambria"/>
                <a:cs typeface="Cambria"/>
              </a:rPr>
              <a:t>use </a:t>
            </a:r>
            <a:r>
              <a:rPr sz="2600" spc="185" dirty="0">
                <a:latin typeface="Cambria"/>
                <a:cs typeface="Cambria"/>
              </a:rPr>
              <a:t>his </a:t>
            </a:r>
            <a:r>
              <a:rPr sz="2600" spc="135" dirty="0">
                <a:latin typeface="Cambria"/>
                <a:cs typeface="Cambria"/>
              </a:rPr>
              <a:t>participation </a:t>
            </a:r>
            <a:r>
              <a:rPr sz="2600" spc="160" dirty="0">
                <a:latin typeface="Cambria"/>
                <a:cs typeface="Cambria"/>
              </a:rPr>
              <a:t>in  </a:t>
            </a:r>
            <a:r>
              <a:rPr sz="2600" spc="155" dirty="0">
                <a:latin typeface="Cambria"/>
                <a:cs typeface="Cambria"/>
              </a:rPr>
              <a:t>the </a:t>
            </a:r>
            <a:r>
              <a:rPr sz="2600" spc="105" dirty="0">
                <a:latin typeface="Cambria"/>
                <a:cs typeface="Cambria"/>
              </a:rPr>
              <a:t>service </a:t>
            </a:r>
            <a:r>
              <a:rPr sz="2600" spc="110" dirty="0">
                <a:latin typeface="Cambria"/>
                <a:cs typeface="Cambria"/>
              </a:rPr>
              <a:t>project </a:t>
            </a:r>
            <a:r>
              <a:rPr sz="2600" spc="55" dirty="0">
                <a:latin typeface="Cambria"/>
                <a:cs typeface="Cambria"/>
              </a:rPr>
              <a:t>of </a:t>
            </a:r>
            <a:r>
              <a:rPr sz="2600" spc="155" dirty="0">
                <a:latin typeface="Cambria"/>
                <a:cs typeface="Cambria"/>
              </a:rPr>
              <a:t>another </a:t>
            </a:r>
            <a:r>
              <a:rPr sz="2600" spc="175" dirty="0">
                <a:latin typeface="Cambria"/>
                <a:cs typeface="Cambria"/>
              </a:rPr>
              <a:t>Eagle </a:t>
            </a:r>
            <a:r>
              <a:rPr sz="2600" spc="165" dirty="0">
                <a:latin typeface="Cambria"/>
                <a:cs typeface="Cambria"/>
              </a:rPr>
              <a:t>candidate</a:t>
            </a:r>
            <a:r>
              <a:rPr sz="2600" spc="150" dirty="0">
                <a:latin typeface="Cambria"/>
                <a:cs typeface="Cambria"/>
              </a:rPr>
              <a:t>.</a:t>
            </a:r>
            <a:endParaRPr sz="2600" dirty="0">
              <a:latin typeface="Cambria"/>
              <a:cs typeface="Cambria"/>
            </a:endParaRPr>
          </a:p>
          <a:p>
            <a:pPr>
              <a:lnSpc>
                <a:spcPct val="100000"/>
              </a:lnSpc>
              <a:buFont typeface="Wingdings"/>
              <a:buChar char=""/>
            </a:pPr>
            <a:endParaRPr sz="3800" dirty="0">
              <a:latin typeface="Times New Roman"/>
              <a:cs typeface="Times New Roman"/>
            </a:endParaRPr>
          </a:p>
          <a:p>
            <a:pPr marL="355600" marR="403225" indent="-342900">
              <a:lnSpc>
                <a:spcPct val="100000"/>
              </a:lnSpc>
              <a:buFont typeface="Wingdings"/>
              <a:buChar char=""/>
              <a:tabLst>
                <a:tab pos="355600" algn="l"/>
              </a:tabLst>
            </a:pPr>
            <a:r>
              <a:rPr sz="2600" spc="195" dirty="0">
                <a:latin typeface="Cambria"/>
                <a:cs typeface="Cambria"/>
              </a:rPr>
              <a:t>You </a:t>
            </a:r>
            <a:r>
              <a:rPr sz="2600" spc="204" dirty="0">
                <a:latin typeface="Cambria"/>
                <a:cs typeface="Cambria"/>
              </a:rPr>
              <a:t>may </a:t>
            </a:r>
            <a:r>
              <a:rPr sz="2600" spc="150" dirty="0">
                <a:latin typeface="Cambria"/>
                <a:cs typeface="Cambria"/>
              </a:rPr>
              <a:t>not </a:t>
            </a:r>
            <a:r>
              <a:rPr sz="2600" spc="135" dirty="0">
                <a:latin typeface="Cambria"/>
                <a:cs typeface="Cambria"/>
              </a:rPr>
              <a:t>copy </a:t>
            </a:r>
            <a:r>
              <a:rPr sz="2600" spc="70" dirty="0">
                <a:latin typeface="Cambria"/>
                <a:cs typeface="Cambria"/>
              </a:rPr>
              <a:t>or </a:t>
            </a:r>
            <a:r>
              <a:rPr sz="2600" spc="110" dirty="0">
                <a:latin typeface="Cambria"/>
                <a:cs typeface="Cambria"/>
              </a:rPr>
              <a:t>otherwise </a:t>
            </a:r>
            <a:r>
              <a:rPr sz="2600" spc="175" dirty="0">
                <a:latin typeface="Cambria"/>
                <a:cs typeface="Cambria"/>
              </a:rPr>
              <a:t>share</a:t>
            </a:r>
            <a:endParaRPr lang="en-US" sz="2600" spc="175" dirty="0">
              <a:latin typeface="Cambria"/>
              <a:cs typeface="Cambria"/>
            </a:endParaRPr>
          </a:p>
          <a:p>
            <a:pPr marL="355600" marR="403225" indent="-342900">
              <a:lnSpc>
                <a:spcPct val="100000"/>
              </a:lnSpc>
              <a:buFont typeface="Wingdings"/>
              <a:buChar char=""/>
              <a:tabLst>
                <a:tab pos="355600" algn="l"/>
              </a:tabLst>
            </a:pPr>
            <a:endParaRPr sz="3800" dirty="0">
              <a:latin typeface="Times New Roman"/>
              <a:cs typeface="Times New Roman"/>
            </a:endParaRPr>
          </a:p>
          <a:p>
            <a:pPr marL="355600" indent="-342900">
              <a:lnSpc>
                <a:spcPct val="100000"/>
              </a:lnSpc>
              <a:buFont typeface="Wingdings"/>
              <a:buChar char=""/>
              <a:tabLst>
                <a:tab pos="355600" algn="l"/>
              </a:tabLst>
            </a:pPr>
            <a:r>
              <a:rPr sz="2600" spc="95" dirty="0">
                <a:latin typeface="Cambria"/>
                <a:cs typeface="Cambria"/>
              </a:rPr>
              <a:t>It’s </a:t>
            </a:r>
            <a:r>
              <a:rPr sz="2600" spc="125" dirty="0">
                <a:latin typeface="Cambria"/>
                <a:cs typeface="Cambria"/>
              </a:rPr>
              <a:t>all </a:t>
            </a:r>
            <a:r>
              <a:rPr sz="2600" spc="190" dirty="0">
                <a:latin typeface="Cambria"/>
                <a:cs typeface="Cambria"/>
              </a:rPr>
              <a:t>about </a:t>
            </a:r>
            <a:r>
              <a:rPr sz="2600" spc="145" dirty="0">
                <a:latin typeface="Cambria"/>
                <a:cs typeface="Cambria"/>
              </a:rPr>
              <a:t>showing</a:t>
            </a:r>
            <a:r>
              <a:rPr sz="2600" spc="575" dirty="0">
                <a:latin typeface="Cambria"/>
                <a:cs typeface="Cambria"/>
              </a:rPr>
              <a:t> </a:t>
            </a:r>
            <a:r>
              <a:rPr sz="2600" spc="254" dirty="0">
                <a:latin typeface="Cambria"/>
                <a:cs typeface="Cambria"/>
              </a:rPr>
              <a:t>LEADERSHIP.</a:t>
            </a:r>
            <a:endParaRPr sz="2600" dirty="0">
              <a:latin typeface="Cambria"/>
              <a:cs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543230"/>
            <a:ext cx="5499100" cy="635000"/>
          </a:xfrm>
          <a:prstGeom prst="rect">
            <a:avLst/>
          </a:prstGeom>
        </p:spPr>
        <p:txBody>
          <a:bodyPr vert="horz" wrap="square" lIns="0" tIns="12065" rIns="0" bIns="0" rtlCol="0">
            <a:spAutoFit/>
          </a:bodyPr>
          <a:lstStyle/>
          <a:p>
            <a:pPr marL="12700">
              <a:lnSpc>
                <a:spcPct val="100000"/>
              </a:lnSpc>
              <a:spcBef>
                <a:spcPts val="95"/>
              </a:spcBef>
              <a:tabLst>
                <a:tab pos="1182370" algn="l"/>
                <a:tab pos="3234055" algn="l"/>
              </a:tabLst>
            </a:pPr>
            <a:r>
              <a:rPr sz="4000" i="0" spc="265" dirty="0">
                <a:latin typeface="Cambria"/>
                <a:cs typeface="Cambria"/>
              </a:rPr>
              <a:t>Th</a:t>
            </a:r>
            <a:r>
              <a:rPr sz="4000" i="0" spc="229" dirty="0">
                <a:latin typeface="Cambria"/>
                <a:cs typeface="Cambria"/>
              </a:rPr>
              <a:t>e</a:t>
            </a:r>
            <a:r>
              <a:rPr sz="4000" i="0" dirty="0">
                <a:latin typeface="Cambria"/>
                <a:cs typeface="Cambria"/>
              </a:rPr>
              <a:t>	</a:t>
            </a:r>
            <a:r>
              <a:rPr sz="4000" i="0" spc="140" dirty="0">
                <a:latin typeface="Cambria"/>
                <a:cs typeface="Cambria"/>
              </a:rPr>
              <a:t>Pro</a:t>
            </a:r>
            <a:r>
              <a:rPr sz="4000" i="0" spc="65" dirty="0">
                <a:latin typeface="Cambria"/>
                <a:cs typeface="Cambria"/>
              </a:rPr>
              <a:t>j</a:t>
            </a:r>
            <a:r>
              <a:rPr sz="4000" i="0" spc="365" dirty="0">
                <a:latin typeface="Cambria"/>
                <a:cs typeface="Cambria"/>
              </a:rPr>
              <a:t>ec</a:t>
            </a:r>
            <a:r>
              <a:rPr sz="4000" i="0" spc="270" dirty="0">
                <a:latin typeface="Cambria"/>
                <a:cs typeface="Cambria"/>
              </a:rPr>
              <a:t>t</a:t>
            </a:r>
            <a:r>
              <a:rPr sz="4000" i="0" dirty="0">
                <a:latin typeface="Cambria"/>
                <a:cs typeface="Cambria"/>
              </a:rPr>
              <a:t>	</a:t>
            </a:r>
            <a:r>
              <a:rPr sz="4000" i="0" spc="125" dirty="0">
                <a:latin typeface="Cambria"/>
                <a:cs typeface="Cambria"/>
              </a:rPr>
              <a:t>Pro</a:t>
            </a:r>
            <a:r>
              <a:rPr sz="4000" i="0" spc="130" dirty="0">
                <a:latin typeface="Cambria"/>
                <a:cs typeface="Cambria"/>
              </a:rPr>
              <a:t>p</a:t>
            </a:r>
            <a:r>
              <a:rPr sz="4000" i="0" spc="200" dirty="0">
                <a:latin typeface="Cambria"/>
                <a:cs typeface="Cambria"/>
              </a:rPr>
              <a:t>os</a:t>
            </a:r>
            <a:r>
              <a:rPr sz="4000" i="0" spc="195" dirty="0">
                <a:latin typeface="Cambria"/>
                <a:cs typeface="Cambria"/>
              </a:rPr>
              <a:t>a</a:t>
            </a:r>
            <a:r>
              <a:rPr sz="4000" i="0" spc="125" dirty="0">
                <a:latin typeface="Cambria"/>
                <a:cs typeface="Cambria"/>
              </a:rPr>
              <a:t>l</a:t>
            </a:r>
            <a:endParaRPr sz="4000" dirty="0">
              <a:latin typeface="Cambria"/>
              <a:cs typeface="Cambria"/>
            </a:endParaRPr>
          </a:p>
        </p:txBody>
      </p:sp>
      <p:sp>
        <p:nvSpPr>
          <p:cNvPr id="3" name="object 3"/>
          <p:cNvSpPr txBox="1"/>
          <p:nvPr/>
        </p:nvSpPr>
        <p:spPr>
          <a:xfrm>
            <a:off x="1403648" y="2509838"/>
            <a:ext cx="6844423" cy="1407437"/>
          </a:xfrm>
          <a:prstGeom prst="rect">
            <a:avLst/>
          </a:prstGeom>
        </p:spPr>
        <p:txBody>
          <a:bodyPr vert="horz" wrap="square" lIns="0" tIns="12065" rIns="0" bIns="0" rtlCol="0">
            <a:spAutoFit/>
          </a:bodyPr>
          <a:lstStyle/>
          <a:p>
            <a:pPr marL="355600" marR="628650" indent="-342900">
              <a:lnSpc>
                <a:spcPct val="100000"/>
              </a:lnSpc>
              <a:spcBef>
                <a:spcPts val="95"/>
              </a:spcBef>
              <a:buFont typeface="Wingdings"/>
              <a:buChar char=""/>
              <a:tabLst>
                <a:tab pos="355600" algn="l"/>
              </a:tabLst>
            </a:pPr>
            <a:r>
              <a:rPr lang="en-US" sz="2800" spc="135" dirty="0">
                <a:latin typeface="Cambria"/>
                <a:cs typeface="Cambria"/>
              </a:rPr>
              <a:t>Signatures</a:t>
            </a:r>
          </a:p>
          <a:p>
            <a:pPr marL="355600" marR="628650" indent="-342900">
              <a:lnSpc>
                <a:spcPct val="100000"/>
              </a:lnSpc>
              <a:spcBef>
                <a:spcPts val="95"/>
              </a:spcBef>
              <a:buFont typeface="Wingdings"/>
              <a:buChar char=""/>
              <a:tabLst>
                <a:tab pos="355600" algn="l"/>
              </a:tabLst>
            </a:pPr>
            <a:endParaRPr sz="2800" dirty="0">
              <a:latin typeface="Cambria"/>
              <a:cs typeface="Cambria"/>
            </a:endParaRPr>
          </a:p>
          <a:p>
            <a:pPr marL="355600" marR="5080" indent="-342900">
              <a:lnSpc>
                <a:spcPct val="100000"/>
              </a:lnSpc>
              <a:spcBef>
                <a:spcPts val="675"/>
              </a:spcBef>
              <a:buFont typeface="Wingdings"/>
              <a:buChar char=""/>
              <a:tabLst>
                <a:tab pos="355600" algn="l"/>
              </a:tabLst>
            </a:pPr>
            <a:r>
              <a:rPr lang="en-US" sz="2800" spc="145" dirty="0">
                <a:latin typeface="Cambria"/>
                <a:cs typeface="Cambria"/>
              </a:rPr>
              <a:t>Beneficiaries.</a:t>
            </a:r>
            <a:endParaRPr lang="en-US" sz="2800" dirty="0">
              <a:latin typeface="Cambria"/>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2357" y="2996952"/>
            <a:ext cx="7414895" cy="574040"/>
          </a:xfrm>
          <a:prstGeom prst="rect">
            <a:avLst/>
          </a:prstGeom>
        </p:spPr>
        <p:txBody>
          <a:bodyPr vert="horz" wrap="square" lIns="0" tIns="12700" rIns="0" bIns="0" rtlCol="0">
            <a:spAutoFit/>
          </a:bodyPr>
          <a:lstStyle/>
          <a:p>
            <a:pPr marL="12700">
              <a:lnSpc>
                <a:spcPct val="100000"/>
              </a:lnSpc>
              <a:spcBef>
                <a:spcPts val="100"/>
              </a:spcBef>
              <a:tabLst>
                <a:tab pos="1064260" algn="l"/>
                <a:tab pos="2636520" algn="l"/>
                <a:tab pos="4071620" algn="l"/>
              </a:tabLst>
            </a:pPr>
            <a:r>
              <a:rPr sz="3600" i="0" spc="225" dirty="0">
                <a:latin typeface="Cambria"/>
                <a:cs typeface="Cambria"/>
              </a:rPr>
              <a:t>The	</a:t>
            </a:r>
            <a:r>
              <a:rPr sz="3600" i="0" spc="275" dirty="0">
                <a:latin typeface="Cambria"/>
                <a:cs typeface="Cambria"/>
              </a:rPr>
              <a:t>Seven	</a:t>
            </a:r>
            <a:r>
              <a:rPr sz="3600" i="0" spc="229" dirty="0">
                <a:latin typeface="Cambria"/>
                <a:cs typeface="Cambria"/>
              </a:rPr>
              <a:t>Eagle	</a:t>
            </a:r>
            <a:r>
              <a:rPr sz="3600" i="0" spc="220" dirty="0">
                <a:latin typeface="Cambria"/>
                <a:cs typeface="Cambria"/>
              </a:rPr>
              <a:t>Requirements</a:t>
            </a:r>
            <a:endParaRPr sz="36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3</a:t>
            </a:fld>
            <a:endParaRPr sz="14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580898"/>
            <a:ext cx="4070350" cy="513715"/>
          </a:xfrm>
          <a:prstGeom prst="rect">
            <a:avLst/>
          </a:prstGeom>
        </p:spPr>
        <p:txBody>
          <a:bodyPr vert="horz" wrap="square" lIns="0" tIns="13335" rIns="0" bIns="0" rtlCol="0">
            <a:spAutoFit/>
          </a:bodyPr>
          <a:lstStyle/>
          <a:p>
            <a:pPr marL="12700">
              <a:lnSpc>
                <a:spcPct val="100000"/>
              </a:lnSpc>
              <a:spcBef>
                <a:spcPts val="105"/>
              </a:spcBef>
              <a:tabLst>
                <a:tab pos="557530" algn="l"/>
                <a:tab pos="2200275" algn="l"/>
              </a:tabLst>
            </a:pPr>
            <a:r>
              <a:rPr sz="3200" i="0" spc="280" dirty="0">
                <a:latin typeface="Cambria"/>
                <a:cs typeface="Cambria"/>
              </a:rPr>
              <a:t>1.	</a:t>
            </a:r>
            <a:r>
              <a:rPr sz="3200" i="0" spc="175" dirty="0">
                <a:latin typeface="Cambria"/>
                <a:cs typeface="Cambria"/>
              </a:rPr>
              <a:t>Project	</a:t>
            </a:r>
            <a:r>
              <a:rPr sz="3200" i="0" spc="180" dirty="0">
                <a:latin typeface="Cambria"/>
                <a:cs typeface="Cambria"/>
              </a:rPr>
              <a:t>Planning</a:t>
            </a:r>
            <a:endParaRPr sz="32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30</a:t>
            </a:fld>
            <a:endParaRPr dirty="0"/>
          </a:p>
        </p:txBody>
      </p:sp>
      <p:sp>
        <p:nvSpPr>
          <p:cNvPr id="3" name="object 3"/>
          <p:cNvSpPr txBox="1"/>
          <p:nvPr/>
        </p:nvSpPr>
        <p:spPr>
          <a:xfrm>
            <a:off x="536391" y="1700808"/>
            <a:ext cx="7863205" cy="3046988"/>
          </a:xfrm>
          <a:prstGeom prst="rect">
            <a:avLst/>
          </a:prstGeom>
        </p:spPr>
        <p:txBody>
          <a:bodyPr vert="horz" wrap="square" lIns="0" tIns="13335" rIns="0" bIns="0" rtlCol="0">
            <a:spAutoFit/>
          </a:bodyPr>
          <a:lstStyle/>
          <a:p>
            <a:pPr marL="355600" indent="-342900">
              <a:lnSpc>
                <a:spcPct val="150000"/>
              </a:lnSpc>
              <a:spcBef>
                <a:spcPts val="105"/>
              </a:spcBef>
              <a:buFont typeface="Wingdings"/>
              <a:buChar char=""/>
              <a:tabLst>
                <a:tab pos="354965" algn="l"/>
                <a:tab pos="355600" algn="l"/>
              </a:tabLst>
            </a:pPr>
            <a:r>
              <a:rPr lang="en-US" sz="2000" spc="180" dirty="0">
                <a:latin typeface="Cambria"/>
                <a:cs typeface="Cambria"/>
              </a:rPr>
              <a:t>C</a:t>
            </a:r>
            <a:r>
              <a:rPr sz="2000" spc="114" dirty="0">
                <a:latin typeface="Cambria"/>
                <a:cs typeface="Cambria"/>
              </a:rPr>
              <a:t>onforms </a:t>
            </a:r>
            <a:r>
              <a:rPr sz="2000" spc="70" dirty="0">
                <a:latin typeface="Cambria"/>
                <a:cs typeface="Cambria"/>
              </a:rPr>
              <a:t>to </a:t>
            </a:r>
            <a:r>
              <a:rPr sz="2000" spc="114" dirty="0">
                <a:latin typeface="Cambria"/>
                <a:cs typeface="Cambria"/>
              </a:rPr>
              <a:t>the wishes</a:t>
            </a:r>
            <a:r>
              <a:rPr sz="2000" spc="150" dirty="0">
                <a:latin typeface="Cambria"/>
                <a:cs typeface="Cambria"/>
              </a:rPr>
              <a:t> </a:t>
            </a:r>
            <a:r>
              <a:rPr sz="2000" spc="170" dirty="0">
                <a:latin typeface="Cambria"/>
                <a:cs typeface="Cambria"/>
              </a:rPr>
              <a:t>and</a:t>
            </a:r>
            <a:r>
              <a:rPr lang="en-US" sz="2000" spc="170" dirty="0">
                <a:latin typeface="Cambria"/>
                <a:cs typeface="Cambria"/>
              </a:rPr>
              <a:t> </a:t>
            </a:r>
            <a:r>
              <a:rPr sz="2000" spc="114" dirty="0">
                <a:latin typeface="Cambria"/>
                <a:cs typeface="Cambria"/>
              </a:rPr>
              <a:t>regulations </a:t>
            </a:r>
            <a:r>
              <a:rPr sz="2000" spc="45" dirty="0">
                <a:latin typeface="Cambria"/>
                <a:cs typeface="Cambria"/>
              </a:rPr>
              <a:t>of </a:t>
            </a:r>
            <a:r>
              <a:rPr lang="en-US" sz="2000" spc="114" dirty="0">
                <a:latin typeface="Cambria"/>
                <a:cs typeface="Cambria"/>
              </a:rPr>
              <a:t>the beneficiary.</a:t>
            </a:r>
            <a:endParaRPr sz="2000" dirty="0">
              <a:latin typeface="Cambria"/>
              <a:cs typeface="Cambria"/>
            </a:endParaRPr>
          </a:p>
          <a:p>
            <a:pPr marL="355600" marR="505459" indent="-342900">
              <a:lnSpc>
                <a:spcPct val="150000"/>
              </a:lnSpc>
              <a:spcBef>
                <a:spcPts val="480"/>
              </a:spcBef>
              <a:buFont typeface="Wingdings"/>
              <a:buChar char=""/>
              <a:tabLst>
                <a:tab pos="354965" algn="l"/>
                <a:tab pos="355600" algn="l"/>
              </a:tabLst>
            </a:pPr>
            <a:r>
              <a:rPr lang="en-US" sz="2000" spc="180" dirty="0">
                <a:latin typeface="Cambria"/>
                <a:cs typeface="Cambria"/>
              </a:rPr>
              <a:t>D</a:t>
            </a:r>
            <a:r>
              <a:rPr sz="2000" spc="125" dirty="0">
                <a:latin typeface="Cambria"/>
                <a:cs typeface="Cambria"/>
              </a:rPr>
              <a:t>emonstrates </a:t>
            </a:r>
            <a:r>
              <a:rPr sz="2000" spc="110" dirty="0">
                <a:latin typeface="Cambria"/>
                <a:cs typeface="Cambria"/>
              </a:rPr>
              <a:t>leadership  </a:t>
            </a:r>
            <a:r>
              <a:rPr sz="2000" spc="120" dirty="0">
                <a:latin typeface="Cambria"/>
                <a:cs typeface="Cambria"/>
              </a:rPr>
              <a:t>skills </a:t>
            </a:r>
            <a:r>
              <a:rPr sz="2000" spc="110" dirty="0">
                <a:latin typeface="Cambria"/>
                <a:cs typeface="Cambria"/>
              </a:rPr>
              <a:t>learned </a:t>
            </a:r>
            <a:r>
              <a:rPr sz="2000" spc="120" dirty="0">
                <a:latin typeface="Cambria"/>
                <a:cs typeface="Cambria"/>
              </a:rPr>
              <a:t>in</a:t>
            </a:r>
            <a:r>
              <a:rPr sz="2000" spc="290" dirty="0">
                <a:latin typeface="Cambria"/>
                <a:cs typeface="Cambria"/>
              </a:rPr>
              <a:t> </a:t>
            </a:r>
            <a:r>
              <a:rPr sz="2000" spc="155" dirty="0">
                <a:latin typeface="Cambria"/>
                <a:cs typeface="Cambria"/>
              </a:rPr>
              <a:t>Scouting.</a:t>
            </a:r>
            <a:endParaRPr sz="2000" dirty="0">
              <a:latin typeface="Cambria"/>
              <a:cs typeface="Cambria"/>
            </a:endParaRPr>
          </a:p>
          <a:p>
            <a:pPr marL="355600" indent="-342900">
              <a:lnSpc>
                <a:spcPct val="150000"/>
              </a:lnSpc>
              <a:spcBef>
                <a:spcPts val="480"/>
              </a:spcBef>
              <a:buFont typeface="Wingdings"/>
              <a:buChar char=""/>
              <a:tabLst>
                <a:tab pos="354965" algn="l"/>
                <a:tab pos="355600" algn="l"/>
              </a:tabLst>
            </a:pPr>
            <a:r>
              <a:rPr lang="en-US" sz="2000" spc="160" dirty="0">
                <a:latin typeface="Cambria"/>
                <a:cs typeface="Cambria"/>
              </a:rPr>
              <a:t>F</a:t>
            </a:r>
            <a:r>
              <a:rPr sz="2000" spc="60" dirty="0">
                <a:latin typeface="Cambria"/>
                <a:cs typeface="Cambria"/>
              </a:rPr>
              <a:t>ollows </a:t>
            </a:r>
            <a:r>
              <a:rPr sz="2000" spc="235" dirty="0">
                <a:latin typeface="Cambria"/>
                <a:cs typeface="Cambria"/>
              </a:rPr>
              <a:t>BSA </a:t>
            </a:r>
            <a:r>
              <a:rPr sz="2000" spc="175" dirty="0">
                <a:latin typeface="Cambria"/>
                <a:cs typeface="Cambria"/>
              </a:rPr>
              <a:t>Guide </a:t>
            </a:r>
            <a:r>
              <a:rPr sz="2000" spc="65" dirty="0">
                <a:latin typeface="Cambria"/>
                <a:cs typeface="Cambria"/>
              </a:rPr>
              <a:t>to </a:t>
            </a:r>
            <a:r>
              <a:rPr sz="2000" spc="145" dirty="0">
                <a:latin typeface="Cambria"/>
                <a:cs typeface="Cambria"/>
              </a:rPr>
              <a:t>Safe</a:t>
            </a:r>
            <a:r>
              <a:rPr sz="2000" spc="600" dirty="0">
                <a:latin typeface="Cambria"/>
                <a:cs typeface="Cambria"/>
              </a:rPr>
              <a:t> </a:t>
            </a:r>
            <a:r>
              <a:rPr sz="2000" spc="125" dirty="0">
                <a:latin typeface="Cambria"/>
                <a:cs typeface="Cambria"/>
              </a:rPr>
              <a:t>Scouting.</a:t>
            </a:r>
            <a:endParaRPr sz="2000" dirty="0">
              <a:latin typeface="Cambria"/>
              <a:cs typeface="Cambria"/>
            </a:endParaRPr>
          </a:p>
          <a:p>
            <a:pPr marL="355600" marR="749300" indent="-342900">
              <a:lnSpc>
                <a:spcPct val="150000"/>
              </a:lnSpc>
              <a:spcBef>
                <a:spcPts val="480"/>
              </a:spcBef>
              <a:buFont typeface="Wingdings"/>
              <a:buChar char=""/>
              <a:tabLst>
                <a:tab pos="354965" algn="l"/>
                <a:tab pos="355600" algn="l"/>
              </a:tabLst>
            </a:pPr>
            <a:r>
              <a:rPr lang="en-US" sz="2000" spc="105" dirty="0">
                <a:latin typeface="Cambria"/>
                <a:cs typeface="Cambria"/>
              </a:rPr>
              <a:t>Eagle Candidate’s responsibilities.</a:t>
            </a:r>
            <a:endParaRPr sz="2000" dirty="0">
              <a:latin typeface="Cambria"/>
              <a:cs typeface="Cambria"/>
            </a:endParaRPr>
          </a:p>
          <a:p>
            <a:pPr marL="355600" indent="-342900">
              <a:lnSpc>
                <a:spcPct val="150000"/>
              </a:lnSpc>
              <a:spcBef>
                <a:spcPts val="480"/>
              </a:spcBef>
              <a:buFont typeface="Wingdings"/>
              <a:buChar char=""/>
              <a:tabLst>
                <a:tab pos="354965" algn="l"/>
                <a:tab pos="355600" algn="l"/>
              </a:tabLst>
            </a:pPr>
            <a:r>
              <a:rPr sz="2000" spc="125" dirty="0">
                <a:latin typeface="Cambria"/>
                <a:cs typeface="Cambria"/>
              </a:rPr>
              <a:t>Routine </a:t>
            </a:r>
            <a:r>
              <a:rPr sz="2000" spc="120" dirty="0">
                <a:latin typeface="Cambria"/>
                <a:cs typeface="Cambria"/>
              </a:rPr>
              <a:t>labor</a:t>
            </a:r>
            <a:r>
              <a:rPr sz="2000" spc="95" dirty="0">
                <a:latin typeface="Cambria"/>
                <a:cs typeface="Cambria"/>
              </a:rPr>
              <a:t> </a:t>
            </a:r>
            <a:r>
              <a:rPr sz="2000" spc="150" dirty="0">
                <a:latin typeface="Cambria"/>
                <a:cs typeface="Cambria"/>
              </a:rPr>
              <a:t>should </a:t>
            </a:r>
            <a:r>
              <a:rPr sz="2000" spc="110" dirty="0">
                <a:latin typeface="Cambria"/>
                <a:cs typeface="Cambria"/>
              </a:rPr>
              <a:t>not</a:t>
            </a:r>
            <a:r>
              <a:rPr sz="2000" spc="570" dirty="0">
                <a:latin typeface="Cambria"/>
                <a:cs typeface="Cambria"/>
              </a:rPr>
              <a:t> </a:t>
            </a:r>
            <a:r>
              <a:rPr sz="2000" spc="105" dirty="0">
                <a:latin typeface="Cambria"/>
                <a:cs typeface="Cambria"/>
              </a:rPr>
              <a:t>be</a:t>
            </a:r>
            <a:r>
              <a:rPr lang="en-US" sz="2000" spc="105" dirty="0">
                <a:latin typeface="Cambria"/>
                <a:cs typeface="Cambria"/>
              </a:rPr>
              <a:t> </a:t>
            </a:r>
            <a:r>
              <a:rPr sz="2000" spc="120" dirty="0">
                <a:latin typeface="Cambria"/>
                <a:cs typeface="Cambria"/>
              </a:rPr>
              <a:t>considered.</a:t>
            </a:r>
            <a:endParaRPr sz="2000" dirty="0">
              <a:latin typeface="Cambria"/>
              <a:cs typeface="Cambria"/>
            </a:endParaRPr>
          </a:p>
          <a:p>
            <a:pPr marL="355600" marR="5080" indent="-342900">
              <a:lnSpc>
                <a:spcPct val="150000"/>
              </a:lnSpc>
              <a:spcBef>
                <a:spcPts val="480"/>
              </a:spcBef>
              <a:buFont typeface="Wingdings"/>
              <a:buChar char=""/>
              <a:tabLst>
                <a:tab pos="354965" algn="l"/>
                <a:tab pos="355600" algn="l"/>
              </a:tabLst>
            </a:pPr>
            <a:r>
              <a:rPr sz="2000" spc="204" dirty="0">
                <a:latin typeface="Cambria"/>
                <a:cs typeface="Cambria"/>
              </a:rPr>
              <a:t>NO </a:t>
            </a:r>
            <a:r>
              <a:rPr sz="2000" spc="170" dirty="0">
                <a:latin typeface="Cambria"/>
                <a:cs typeface="Cambria"/>
              </a:rPr>
              <a:t>minimum </a:t>
            </a:r>
            <a:r>
              <a:rPr sz="2000" spc="55" dirty="0">
                <a:latin typeface="Cambria"/>
                <a:cs typeface="Cambria"/>
              </a:rPr>
              <a:t>or </a:t>
            </a:r>
            <a:r>
              <a:rPr sz="2000" spc="185" dirty="0">
                <a:latin typeface="Cambria"/>
                <a:cs typeface="Cambria"/>
              </a:rPr>
              <a:t>maximum </a:t>
            </a:r>
            <a:r>
              <a:rPr sz="2000" spc="155" dirty="0">
                <a:latin typeface="Cambria"/>
                <a:cs typeface="Cambria"/>
              </a:rPr>
              <a:t>number </a:t>
            </a:r>
            <a:r>
              <a:rPr sz="2000" spc="45" dirty="0">
                <a:latin typeface="Cambria"/>
                <a:cs typeface="Cambria"/>
              </a:rPr>
              <a:t>of </a:t>
            </a:r>
            <a:r>
              <a:rPr sz="2000" spc="105" dirty="0">
                <a:latin typeface="Cambria"/>
                <a:cs typeface="Cambria"/>
              </a:rPr>
              <a:t>volunteers </a:t>
            </a:r>
            <a:r>
              <a:rPr sz="2000" spc="50" dirty="0">
                <a:latin typeface="Cambria"/>
                <a:cs typeface="Cambria"/>
              </a:rPr>
              <a:t>or  </a:t>
            </a:r>
            <a:r>
              <a:rPr sz="2000" spc="150" dirty="0">
                <a:latin typeface="Cambria"/>
                <a:cs typeface="Cambria"/>
              </a:rPr>
              <a:t>hours</a:t>
            </a:r>
            <a:r>
              <a:rPr lang="en-US" sz="2000" spc="150" dirty="0">
                <a:latin typeface="Cambria"/>
                <a:cs typeface="Cambria"/>
              </a:rPr>
              <a:t>.</a:t>
            </a:r>
            <a:endParaRPr sz="2000" dirty="0">
              <a:latin typeface="Cambria"/>
              <a:cs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08203"/>
            <a:ext cx="7875905" cy="3597780"/>
          </a:xfrm>
          <a:prstGeom prst="rect">
            <a:avLst/>
          </a:prstGeom>
        </p:spPr>
        <p:txBody>
          <a:bodyPr vert="horz" wrap="square" lIns="0" tIns="12065" rIns="0" bIns="0" rtlCol="0">
            <a:spAutoFit/>
          </a:bodyPr>
          <a:lstStyle/>
          <a:p>
            <a:pPr marL="12700">
              <a:lnSpc>
                <a:spcPct val="100000"/>
              </a:lnSpc>
              <a:spcBef>
                <a:spcPts val="95"/>
              </a:spcBef>
            </a:pPr>
            <a:r>
              <a:rPr sz="2800" b="1" spc="240" dirty="0">
                <a:latin typeface="Cambria"/>
                <a:cs typeface="Cambria"/>
              </a:rPr>
              <a:t>2. </a:t>
            </a:r>
            <a:r>
              <a:rPr sz="2800" b="1" spc="180" dirty="0">
                <a:latin typeface="Cambria"/>
                <a:cs typeface="Cambria"/>
              </a:rPr>
              <a:t>Have </a:t>
            </a:r>
            <a:r>
              <a:rPr sz="2800" b="1" spc="120" dirty="0">
                <a:latin typeface="Cambria"/>
                <a:cs typeface="Cambria"/>
              </a:rPr>
              <a:t>Measurable</a:t>
            </a:r>
            <a:r>
              <a:rPr sz="2800" b="1" spc="590" dirty="0">
                <a:latin typeface="Cambria"/>
                <a:cs typeface="Cambria"/>
              </a:rPr>
              <a:t> </a:t>
            </a:r>
            <a:r>
              <a:rPr sz="2800" b="1" spc="175" dirty="0">
                <a:latin typeface="Cambria"/>
                <a:cs typeface="Cambria"/>
              </a:rPr>
              <a:t>Goals</a:t>
            </a:r>
            <a:endParaRPr sz="2800" dirty="0">
              <a:latin typeface="Cambria"/>
              <a:cs typeface="Cambria"/>
            </a:endParaRPr>
          </a:p>
          <a:p>
            <a:pPr>
              <a:lnSpc>
                <a:spcPct val="100000"/>
              </a:lnSpc>
            </a:pPr>
            <a:endParaRPr lang="en-US" sz="4000" dirty="0">
              <a:latin typeface="Times New Roman"/>
              <a:cs typeface="Times New Roman"/>
            </a:endParaRPr>
          </a:p>
          <a:p>
            <a:pPr>
              <a:lnSpc>
                <a:spcPct val="100000"/>
              </a:lnSpc>
            </a:pPr>
            <a:endParaRPr sz="4000" dirty="0">
              <a:latin typeface="Times New Roman"/>
              <a:cs typeface="Times New Roman"/>
            </a:endParaRPr>
          </a:p>
          <a:p>
            <a:pPr marL="355600" marR="326390" indent="-342900">
              <a:lnSpc>
                <a:spcPct val="99800"/>
              </a:lnSpc>
              <a:spcBef>
                <a:spcPts val="5"/>
              </a:spcBef>
              <a:buFont typeface="Wingdings"/>
              <a:buChar char=""/>
              <a:tabLst>
                <a:tab pos="355600" algn="l"/>
              </a:tabLst>
            </a:pPr>
            <a:r>
              <a:rPr sz="2800" i="1" spc="70" dirty="0">
                <a:latin typeface="Georgia"/>
                <a:cs typeface="Georgia"/>
              </a:rPr>
              <a:t>BEFORE </a:t>
            </a:r>
            <a:r>
              <a:rPr sz="2800" spc="105" dirty="0">
                <a:latin typeface="Cambria"/>
                <a:cs typeface="Cambria"/>
              </a:rPr>
              <a:t>work </a:t>
            </a:r>
            <a:r>
              <a:rPr sz="2800" spc="155" dirty="0">
                <a:latin typeface="Cambria"/>
                <a:cs typeface="Cambria"/>
              </a:rPr>
              <a:t>is</a:t>
            </a:r>
            <a:r>
              <a:rPr sz="2800" spc="565" dirty="0">
                <a:latin typeface="Cambria"/>
                <a:cs typeface="Cambria"/>
              </a:rPr>
              <a:t> </a:t>
            </a:r>
            <a:r>
              <a:rPr sz="2800" spc="220" dirty="0">
                <a:latin typeface="Cambria"/>
                <a:cs typeface="Cambria"/>
              </a:rPr>
              <a:t>begun.</a:t>
            </a:r>
            <a:endParaRPr sz="2800" dirty="0">
              <a:latin typeface="Cambria"/>
              <a:cs typeface="Cambria"/>
            </a:endParaRPr>
          </a:p>
          <a:p>
            <a:pPr>
              <a:lnSpc>
                <a:spcPct val="100000"/>
              </a:lnSpc>
              <a:buFont typeface="Wingdings"/>
              <a:buChar char=""/>
            </a:pPr>
            <a:endParaRPr sz="4100" dirty="0">
              <a:latin typeface="Times New Roman"/>
              <a:cs typeface="Times New Roman"/>
            </a:endParaRPr>
          </a:p>
          <a:p>
            <a:pPr marL="355600" marR="5080" indent="-342900">
              <a:lnSpc>
                <a:spcPct val="100000"/>
              </a:lnSpc>
              <a:buFont typeface="Wingdings"/>
              <a:buChar char=""/>
              <a:tabLst>
                <a:tab pos="355600" algn="l"/>
              </a:tabLst>
            </a:pPr>
            <a:r>
              <a:rPr lang="en-US" sz="2800" spc="145" dirty="0">
                <a:latin typeface="Cambria"/>
                <a:cs typeface="Cambria"/>
              </a:rPr>
              <a:t>S</a:t>
            </a:r>
            <a:r>
              <a:rPr sz="2800" spc="175" dirty="0">
                <a:latin typeface="Cambria"/>
                <a:cs typeface="Cambria"/>
              </a:rPr>
              <a:t>uggestions </a:t>
            </a:r>
            <a:r>
              <a:rPr sz="2800" spc="204" dirty="0">
                <a:latin typeface="Cambria"/>
                <a:cs typeface="Cambria"/>
              </a:rPr>
              <a:t>made </a:t>
            </a:r>
            <a:r>
              <a:rPr sz="2800" spc="145" dirty="0">
                <a:latin typeface="Cambria"/>
                <a:cs typeface="Cambria"/>
              </a:rPr>
              <a:t>by </a:t>
            </a:r>
            <a:r>
              <a:rPr sz="2800" spc="165" dirty="0">
                <a:latin typeface="Cambria"/>
                <a:cs typeface="Cambria"/>
              </a:rPr>
              <a:t>the </a:t>
            </a:r>
            <a:r>
              <a:rPr sz="2800" spc="155" dirty="0">
                <a:latin typeface="Cambria"/>
                <a:cs typeface="Cambria"/>
              </a:rPr>
              <a:t>District </a:t>
            </a:r>
            <a:r>
              <a:rPr sz="2800" spc="185" dirty="0">
                <a:latin typeface="Cambria"/>
                <a:cs typeface="Cambria"/>
              </a:rPr>
              <a:t>Eagle  Board </a:t>
            </a:r>
            <a:r>
              <a:rPr sz="2800" spc="190" dirty="0">
                <a:latin typeface="Cambria"/>
                <a:cs typeface="Cambria"/>
              </a:rPr>
              <a:t>and/or </a:t>
            </a:r>
            <a:r>
              <a:rPr sz="2800" spc="110" dirty="0">
                <a:latin typeface="Cambria"/>
                <a:cs typeface="Cambria"/>
              </a:rPr>
              <a:t>Project</a:t>
            </a:r>
            <a:r>
              <a:rPr sz="2800" spc="495" dirty="0">
                <a:latin typeface="Cambria"/>
                <a:cs typeface="Cambria"/>
              </a:rPr>
              <a:t> </a:t>
            </a:r>
            <a:r>
              <a:rPr sz="2800" spc="270" dirty="0">
                <a:latin typeface="Cambria"/>
                <a:cs typeface="Cambria"/>
              </a:rPr>
              <a:t>Coach.</a:t>
            </a:r>
            <a:endParaRPr sz="2800" dirty="0">
              <a:latin typeface="Cambria"/>
              <a:cs typeface="Cambria"/>
            </a:endParaRPr>
          </a:p>
        </p:txBody>
      </p:sp>
      <p:sp>
        <p:nvSpPr>
          <p:cNvPr id="4" name="object 4"/>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620688"/>
            <a:ext cx="5080000" cy="452120"/>
          </a:xfrm>
          <a:prstGeom prst="rect">
            <a:avLst/>
          </a:prstGeom>
        </p:spPr>
        <p:txBody>
          <a:bodyPr vert="horz" wrap="square" lIns="0" tIns="12065" rIns="0" bIns="0" rtlCol="0">
            <a:spAutoFit/>
          </a:bodyPr>
          <a:lstStyle/>
          <a:p>
            <a:pPr marL="12700">
              <a:lnSpc>
                <a:spcPct val="100000"/>
              </a:lnSpc>
              <a:spcBef>
                <a:spcPts val="95"/>
              </a:spcBef>
            </a:pPr>
            <a:r>
              <a:rPr sz="2800" i="0" spc="240" dirty="0">
                <a:latin typeface="Cambria"/>
                <a:cs typeface="Cambria"/>
              </a:rPr>
              <a:t>3. </a:t>
            </a:r>
            <a:r>
              <a:rPr sz="2800" i="0" spc="165" dirty="0">
                <a:latin typeface="Cambria"/>
                <a:cs typeface="Cambria"/>
              </a:rPr>
              <a:t>Plan, </a:t>
            </a:r>
            <a:r>
              <a:rPr sz="2800" i="0" spc="160" dirty="0">
                <a:latin typeface="Cambria"/>
                <a:cs typeface="Cambria"/>
              </a:rPr>
              <a:t>Develop, Carry</a:t>
            </a:r>
            <a:r>
              <a:rPr sz="2800" i="0" spc="775" dirty="0">
                <a:latin typeface="Cambria"/>
                <a:cs typeface="Cambria"/>
              </a:rPr>
              <a:t> </a:t>
            </a:r>
            <a:r>
              <a:rPr sz="2800" i="0" spc="240" dirty="0">
                <a:latin typeface="Cambria"/>
                <a:cs typeface="Cambria"/>
              </a:rPr>
              <a:t>Out</a:t>
            </a:r>
            <a:endParaRPr sz="28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32</a:t>
            </a:fld>
            <a:endParaRPr dirty="0"/>
          </a:p>
        </p:txBody>
      </p:sp>
      <p:sp>
        <p:nvSpPr>
          <p:cNvPr id="3" name="object 3"/>
          <p:cNvSpPr txBox="1"/>
          <p:nvPr/>
        </p:nvSpPr>
        <p:spPr>
          <a:xfrm>
            <a:off x="1979712" y="2329981"/>
            <a:ext cx="4752528" cy="2198038"/>
          </a:xfrm>
          <a:prstGeom prst="rect">
            <a:avLst/>
          </a:prstGeom>
        </p:spPr>
        <p:txBody>
          <a:bodyPr vert="horz" wrap="square" lIns="0" tIns="12700" rIns="0" bIns="0" rtlCol="0">
            <a:spAutoFit/>
          </a:bodyPr>
          <a:lstStyle/>
          <a:p>
            <a:pPr marL="355600" marR="52069" indent="-342900">
              <a:lnSpc>
                <a:spcPct val="100000"/>
              </a:lnSpc>
              <a:spcBef>
                <a:spcPts val="100"/>
              </a:spcBef>
              <a:buFont typeface="Wingdings"/>
              <a:buChar char=""/>
              <a:tabLst>
                <a:tab pos="355600" algn="l"/>
              </a:tabLst>
            </a:pPr>
            <a:r>
              <a:rPr sz="2400" spc="140" dirty="0">
                <a:latin typeface="Cambria"/>
                <a:cs typeface="Cambria"/>
              </a:rPr>
              <a:t>Determine </a:t>
            </a:r>
            <a:r>
              <a:rPr sz="2400" spc="145" dirty="0">
                <a:latin typeface="Cambria"/>
                <a:cs typeface="Cambria"/>
              </a:rPr>
              <a:t>what </a:t>
            </a:r>
            <a:r>
              <a:rPr sz="2400" spc="200" dirty="0">
                <a:latin typeface="Cambria"/>
                <a:cs typeface="Cambria"/>
              </a:rPr>
              <a:t>and </a:t>
            </a:r>
            <a:r>
              <a:rPr sz="2400" spc="110" dirty="0">
                <a:latin typeface="Cambria"/>
                <a:cs typeface="Cambria"/>
              </a:rPr>
              <a:t>how</a:t>
            </a:r>
            <a:endParaRPr sz="2400" dirty="0">
              <a:latin typeface="Cambria"/>
              <a:cs typeface="Cambria"/>
            </a:endParaRPr>
          </a:p>
          <a:p>
            <a:pPr>
              <a:lnSpc>
                <a:spcPct val="100000"/>
              </a:lnSpc>
              <a:spcBef>
                <a:spcPts val="10"/>
              </a:spcBef>
              <a:buFont typeface="Wingdings"/>
              <a:buChar char=""/>
            </a:pPr>
            <a:endParaRPr sz="3500" dirty="0">
              <a:latin typeface="Times New Roman"/>
              <a:cs typeface="Times New Roman"/>
            </a:endParaRPr>
          </a:p>
          <a:p>
            <a:pPr marL="355600" indent="-342900">
              <a:lnSpc>
                <a:spcPct val="100000"/>
              </a:lnSpc>
              <a:buFont typeface="Wingdings"/>
              <a:buChar char=""/>
              <a:tabLst>
                <a:tab pos="355600" algn="l"/>
              </a:tabLst>
            </a:pPr>
            <a:r>
              <a:rPr lang="en-US" sz="2400" spc="125" dirty="0">
                <a:latin typeface="Cambria"/>
                <a:cs typeface="Cambria"/>
              </a:rPr>
              <a:t>R</a:t>
            </a:r>
            <a:r>
              <a:rPr sz="2400" spc="114" dirty="0">
                <a:latin typeface="Cambria"/>
                <a:cs typeface="Cambria"/>
              </a:rPr>
              <a:t>ecords </a:t>
            </a:r>
            <a:r>
              <a:rPr sz="2400" spc="204" dirty="0">
                <a:latin typeface="Cambria"/>
                <a:cs typeface="Cambria"/>
              </a:rPr>
              <a:t>and </a:t>
            </a:r>
            <a:r>
              <a:rPr sz="2400" spc="220" dirty="0">
                <a:latin typeface="Cambria"/>
                <a:cs typeface="Cambria"/>
              </a:rPr>
              <a:t>a </a:t>
            </a:r>
            <a:r>
              <a:rPr sz="2400" spc="80" dirty="0">
                <a:latin typeface="Cambria"/>
                <a:cs typeface="Cambria"/>
              </a:rPr>
              <a:t>log</a:t>
            </a:r>
            <a:endParaRPr lang="en-US" sz="2400" spc="80" dirty="0">
              <a:latin typeface="Cambria"/>
              <a:cs typeface="Cambria"/>
            </a:endParaRPr>
          </a:p>
          <a:p>
            <a:pPr marL="355600" indent="-342900">
              <a:lnSpc>
                <a:spcPct val="100000"/>
              </a:lnSpc>
              <a:buFont typeface="Wingdings"/>
              <a:buChar char=""/>
              <a:tabLst>
                <a:tab pos="355600" algn="l"/>
              </a:tabLst>
            </a:pPr>
            <a:endParaRPr sz="3500" dirty="0">
              <a:latin typeface="Times New Roman"/>
              <a:cs typeface="Times New Roman"/>
            </a:endParaRPr>
          </a:p>
          <a:p>
            <a:pPr marL="355600" marR="57150" indent="-342900">
              <a:lnSpc>
                <a:spcPct val="100000"/>
              </a:lnSpc>
              <a:buFont typeface="Wingdings"/>
              <a:buChar char=""/>
              <a:tabLst>
                <a:tab pos="355600" algn="l"/>
              </a:tabLst>
            </a:pPr>
            <a:r>
              <a:rPr sz="2400" spc="185" dirty="0">
                <a:latin typeface="Cambria"/>
                <a:cs typeface="Cambria"/>
              </a:rPr>
              <a:t>Manage </a:t>
            </a:r>
            <a:r>
              <a:rPr sz="2400" spc="200" dirty="0">
                <a:latin typeface="Cambria"/>
                <a:cs typeface="Cambria"/>
              </a:rPr>
              <a:t>and </a:t>
            </a:r>
            <a:r>
              <a:rPr sz="2400" spc="100" dirty="0">
                <a:latin typeface="Cambria"/>
                <a:cs typeface="Cambria"/>
              </a:rPr>
              <a:t>direct </a:t>
            </a:r>
            <a:r>
              <a:rPr sz="2400" spc="125" dirty="0">
                <a:latin typeface="Cambria"/>
                <a:cs typeface="Cambria"/>
              </a:rPr>
              <a:t>on</a:t>
            </a:r>
            <a:endParaRPr sz="2400" dirty="0">
              <a:latin typeface="Cambria"/>
              <a:cs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56" y="476672"/>
            <a:ext cx="3960440" cy="635000"/>
          </a:xfrm>
          <a:prstGeom prst="rect">
            <a:avLst/>
          </a:prstGeom>
        </p:spPr>
        <p:txBody>
          <a:bodyPr vert="horz" wrap="square" lIns="0" tIns="12065" rIns="0" bIns="0" rtlCol="0">
            <a:spAutoFit/>
          </a:bodyPr>
          <a:lstStyle/>
          <a:p>
            <a:pPr marL="12700">
              <a:lnSpc>
                <a:spcPct val="100000"/>
              </a:lnSpc>
              <a:spcBef>
                <a:spcPts val="95"/>
              </a:spcBef>
              <a:tabLst>
                <a:tab pos="2064385" algn="l"/>
              </a:tabLst>
            </a:pPr>
            <a:r>
              <a:rPr lang="en-US" sz="4000" i="0" spc="140" dirty="0">
                <a:latin typeface="Cambria"/>
                <a:cs typeface="Cambria"/>
              </a:rPr>
              <a:t> </a:t>
            </a:r>
            <a:r>
              <a:rPr sz="4000" i="0" dirty="0">
                <a:latin typeface="Cambria"/>
                <a:cs typeface="Cambria"/>
              </a:rPr>
              <a:t>Project	Coach</a:t>
            </a:r>
            <a:r>
              <a:rPr lang="en-US" sz="4000" i="0" dirty="0">
                <a:latin typeface="Cambria"/>
                <a:cs typeface="Cambria"/>
              </a:rPr>
              <a:t> </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33</a:t>
            </a:fld>
            <a:endParaRPr dirty="0"/>
          </a:p>
        </p:txBody>
      </p:sp>
      <p:sp>
        <p:nvSpPr>
          <p:cNvPr id="3" name="object 3"/>
          <p:cNvSpPr txBox="1"/>
          <p:nvPr/>
        </p:nvSpPr>
        <p:spPr>
          <a:xfrm>
            <a:off x="1187624" y="2132856"/>
            <a:ext cx="5976664" cy="2203167"/>
          </a:xfrm>
          <a:prstGeom prst="rect">
            <a:avLst/>
          </a:prstGeom>
        </p:spPr>
        <p:txBody>
          <a:bodyPr vert="horz" wrap="square" lIns="0" tIns="12700" rIns="0" bIns="0" rtlCol="0">
            <a:spAutoFit/>
          </a:bodyPr>
          <a:lstStyle/>
          <a:p>
            <a:pPr marL="355600" marR="5080" indent="-342900" algn="just">
              <a:lnSpc>
                <a:spcPct val="100000"/>
              </a:lnSpc>
              <a:spcBef>
                <a:spcPts val="100"/>
              </a:spcBef>
              <a:buFont typeface="Wingdings"/>
              <a:buChar char=""/>
              <a:tabLst>
                <a:tab pos="355600" algn="l"/>
              </a:tabLst>
            </a:pPr>
            <a:r>
              <a:rPr lang="en-US" sz="2400" spc="135" dirty="0">
                <a:latin typeface="Cambria"/>
                <a:cs typeface="Cambria"/>
              </a:rPr>
              <a:t>Who is this?</a:t>
            </a:r>
            <a:endParaRPr sz="2400" dirty="0">
              <a:latin typeface="Cambria"/>
              <a:cs typeface="Cambria"/>
            </a:endParaRPr>
          </a:p>
          <a:p>
            <a:pPr>
              <a:lnSpc>
                <a:spcPct val="100000"/>
              </a:lnSpc>
              <a:spcBef>
                <a:spcPts val="10"/>
              </a:spcBef>
              <a:buFont typeface="Wingdings"/>
              <a:buChar char=""/>
            </a:pPr>
            <a:endParaRPr sz="3500" dirty="0">
              <a:latin typeface="Times New Roman"/>
              <a:cs typeface="Times New Roman"/>
            </a:endParaRPr>
          </a:p>
          <a:p>
            <a:pPr marL="355600" marR="237490" indent="-342900">
              <a:lnSpc>
                <a:spcPct val="100000"/>
              </a:lnSpc>
              <a:buFont typeface="Wingdings"/>
              <a:buChar char=""/>
              <a:tabLst>
                <a:tab pos="355600" algn="l"/>
              </a:tabLst>
            </a:pPr>
            <a:r>
              <a:rPr lang="en-US" sz="2400" spc="170" dirty="0">
                <a:latin typeface="Cambria"/>
                <a:cs typeface="Cambria"/>
              </a:rPr>
              <a:t>Why?</a:t>
            </a:r>
            <a:endParaRPr sz="2400" dirty="0">
              <a:latin typeface="Cambria"/>
              <a:cs typeface="Cambria"/>
            </a:endParaRPr>
          </a:p>
          <a:p>
            <a:pPr>
              <a:lnSpc>
                <a:spcPct val="100000"/>
              </a:lnSpc>
              <a:spcBef>
                <a:spcPts val="50"/>
              </a:spcBef>
              <a:buFont typeface="Wingdings"/>
              <a:buChar char=""/>
            </a:pPr>
            <a:endParaRPr sz="3450" dirty="0">
              <a:latin typeface="Times New Roman"/>
              <a:cs typeface="Times New Roman"/>
            </a:endParaRPr>
          </a:p>
          <a:p>
            <a:pPr marL="355600" marR="756285" indent="-342900" algn="just">
              <a:lnSpc>
                <a:spcPct val="100200"/>
              </a:lnSpc>
              <a:buFont typeface="Wingdings"/>
              <a:buChar char=""/>
              <a:tabLst>
                <a:tab pos="355600" algn="l"/>
              </a:tabLst>
            </a:pPr>
            <a:r>
              <a:rPr lang="en-US" sz="2400" spc="204" dirty="0">
                <a:latin typeface="Cambria"/>
                <a:cs typeface="Cambria"/>
              </a:rPr>
              <a:t>Limitations of Project Coach.</a:t>
            </a:r>
            <a:endParaRPr sz="2400" dirty="0">
              <a:latin typeface="Cambria"/>
              <a:cs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56" y="595757"/>
            <a:ext cx="6326505" cy="452120"/>
          </a:xfrm>
          <a:prstGeom prst="rect">
            <a:avLst/>
          </a:prstGeom>
        </p:spPr>
        <p:txBody>
          <a:bodyPr vert="horz" wrap="square" lIns="0" tIns="12065" rIns="0" bIns="0" rtlCol="0">
            <a:spAutoFit/>
          </a:bodyPr>
          <a:lstStyle/>
          <a:p>
            <a:pPr marL="12700">
              <a:lnSpc>
                <a:spcPct val="100000"/>
              </a:lnSpc>
              <a:spcBef>
                <a:spcPts val="95"/>
              </a:spcBef>
            </a:pPr>
            <a:r>
              <a:rPr sz="2800" i="0" spc="185" dirty="0">
                <a:latin typeface="Cambria"/>
                <a:cs typeface="Cambria"/>
              </a:rPr>
              <a:t>A </a:t>
            </a:r>
            <a:r>
              <a:rPr sz="2800" i="0" spc="95" dirty="0">
                <a:latin typeface="Cambria"/>
                <a:cs typeface="Cambria"/>
              </a:rPr>
              <a:t>few </a:t>
            </a:r>
            <a:r>
              <a:rPr sz="2800" i="0" spc="80" dirty="0">
                <a:latin typeface="Cambria"/>
                <a:cs typeface="Cambria"/>
              </a:rPr>
              <a:t>words </a:t>
            </a:r>
            <a:r>
              <a:rPr sz="2800" i="0" spc="140" dirty="0">
                <a:latin typeface="Cambria"/>
                <a:cs typeface="Cambria"/>
              </a:rPr>
              <a:t>about </a:t>
            </a:r>
            <a:r>
              <a:rPr sz="2800" i="0" spc="245" dirty="0">
                <a:latin typeface="Cambria"/>
                <a:cs typeface="Cambria"/>
              </a:rPr>
              <a:t>“Fund</a:t>
            </a:r>
            <a:r>
              <a:rPr sz="2800" i="0" spc="-295" dirty="0">
                <a:latin typeface="Cambria"/>
                <a:cs typeface="Cambria"/>
              </a:rPr>
              <a:t> </a:t>
            </a:r>
            <a:r>
              <a:rPr sz="2800" i="0" spc="200" dirty="0">
                <a:latin typeface="Cambria"/>
                <a:cs typeface="Cambria"/>
              </a:rPr>
              <a:t>Raising”</a:t>
            </a:r>
            <a:endParaRPr sz="28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34</a:t>
            </a:fld>
            <a:endParaRPr dirty="0"/>
          </a:p>
        </p:txBody>
      </p:sp>
      <p:sp>
        <p:nvSpPr>
          <p:cNvPr id="3" name="object 3"/>
          <p:cNvSpPr txBox="1"/>
          <p:nvPr/>
        </p:nvSpPr>
        <p:spPr>
          <a:xfrm>
            <a:off x="1043608" y="1988840"/>
            <a:ext cx="7946390" cy="3500958"/>
          </a:xfrm>
          <a:prstGeom prst="rect">
            <a:avLst/>
          </a:prstGeom>
        </p:spPr>
        <p:txBody>
          <a:bodyPr vert="horz" wrap="square" lIns="0" tIns="12700" rIns="0" bIns="0" rtlCol="0">
            <a:spAutoFit/>
          </a:bodyPr>
          <a:lstStyle/>
          <a:p>
            <a:pPr marL="355600" marR="494030" indent="-342900">
              <a:lnSpc>
                <a:spcPct val="100000"/>
              </a:lnSpc>
              <a:spcBef>
                <a:spcPts val="100"/>
              </a:spcBef>
              <a:buFont typeface="Wingdings"/>
              <a:buChar char=""/>
              <a:tabLst>
                <a:tab pos="355600" algn="l"/>
                <a:tab pos="5633720" algn="l"/>
              </a:tabLst>
            </a:pPr>
            <a:r>
              <a:rPr sz="2400" spc="165" dirty="0">
                <a:latin typeface="Cambria"/>
                <a:cs typeface="Cambria"/>
              </a:rPr>
              <a:t>Fundraisin</a:t>
            </a:r>
            <a:r>
              <a:rPr sz="2400" spc="180" dirty="0">
                <a:latin typeface="Cambria"/>
                <a:cs typeface="Cambria"/>
              </a:rPr>
              <a:t>g</a:t>
            </a:r>
            <a:r>
              <a:rPr sz="2400" spc="245" dirty="0">
                <a:latin typeface="Cambria"/>
                <a:cs typeface="Cambria"/>
              </a:rPr>
              <a:t> </a:t>
            </a:r>
            <a:r>
              <a:rPr sz="2400" spc="130" dirty="0">
                <a:latin typeface="Cambria"/>
                <a:cs typeface="Cambria"/>
              </a:rPr>
              <a:t>is</a:t>
            </a:r>
            <a:r>
              <a:rPr sz="2400" spc="250" dirty="0">
                <a:latin typeface="Cambria"/>
                <a:cs typeface="Cambria"/>
              </a:rPr>
              <a:t> </a:t>
            </a:r>
            <a:r>
              <a:rPr sz="2400" b="1" u="heavy" spc="195" dirty="0">
                <a:solidFill>
                  <a:srgbClr val="CC0000"/>
                </a:solidFill>
                <a:uFill>
                  <a:solidFill>
                    <a:srgbClr val="CC0000"/>
                  </a:solidFill>
                </a:uFill>
                <a:latin typeface="Cambria"/>
                <a:cs typeface="Cambria"/>
              </a:rPr>
              <a:t>no</a:t>
            </a:r>
            <a:r>
              <a:rPr sz="2400" b="1" u="heavy" spc="125" dirty="0">
                <a:solidFill>
                  <a:srgbClr val="CC0000"/>
                </a:solidFill>
                <a:uFill>
                  <a:solidFill>
                    <a:srgbClr val="CC0000"/>
                  </a:solidFill>
                </a:uFill>
                <a:latin typeface="Cambria"/>
                <a:cs typeface="Cambria"/>
              </a:rPr>
              <a:t>t</a:t>
            </a:r>
            <a:r>
              <a:rPr sz="2400" b="1" spc="240" dirty="0">
                <a:solidFill>
                  <a:srgbClr val="CC0000"/>
                </a:solidFill>
                <a:latin typeface="Cambria"/>
                <a:cs typeface="Cambria"/>
              </a:rPr>
              <a:t> </a:t>
            </a:r>
            <a:r>
              <a:rPr sz="2400" spc="220" dirty="0">
                <a:latin typeface="Cambria"/>
                <a:cs typeface="Cambria"/>
              </a:rPr>
              <a:t>a</a:t>
            </a:r>
            <a:r>
              <a:rPr sz="2400" spc="225" dirty="0">
                <a:latin typeface="Cambria"/>
                <a:cs typeface="Cambria"/>
              </a:rPr>
              <a:t> </a:t>
            </a:r>
            <a:r>
              <a:rPr sz="2400" spc="135" dirty="0">
                <a:latin typeface="Cambria"/>
                <a:cs typeface="Cambria"/>
              </a:rPr>
              <a:t>requirement.</a:t>
            </a:r>
            <a:r>
              <a:rPr sz="2400" dirty="0">
                <a:latin typeface="Cambria"/>
                <a:cs typeface="Cambria"/>
              </a:rPr>
              <a:t>	</a:t>
            </a:r>
          </a:p>
          <a:p>
            <a:pPr>
              <a:lnSpc>
                <a:spcPct val="100000"/>
              </a:lnSpc>
              <a:spcBef>
                <a:spcPts val="10"/>
              </a:spcBef>
              <a:buFont typeface="Wingdings"/>
              <a:buChar char=""/>
            </a:pPr>
            <a:endParaRPr sz="3500" dirty="0">
              <a:latin typeface="Times New Roman"/>
              <a:cs typeface="Times New Roman"/>
            </a:endParaRPr>
          </a:p>
          <a:p>
            <a:pPr marL="355600" marR="5080" indent="-342900">
              <a:lnSpc>
                <a:spcPct val="100000"/>
              </a:lnSpc>
              <a:buFont typeface="Wingdings"/>
              <a:buChar char=""/>
              <a:tabLst>
                <a:tab pos="355600" algn="l"/>
              </a:tabLst>
            </a:pPr>
            <a:r>
              <a:rPr sz="2400" spc="125" dirty="0">
                <a:latin typeface="Cambria"/>
                <a:cs typeface="Cambria"/>
              </a:rPr>
              <a:t>The </a:t>
            </a:r>
            <a:r>
              <a:rPr sz="2400" spc="160" dirty="0">
                <a:latin typeface="Cambria"/>
                <a:cs typeface="Cambria"/>
              </a:rPr>
              <a:t>Eagle </a:t>
            </a:r>
            <a:r>
              <a:rPr sz="2400" spc="204" dirty="0">
                <a:latin typeface="Cambria"/>
                <a:cs typeface="Cambria"/>
              </a:rPr>
              <a:t>Scout </a:t>
            </a:r>
            <a:r>
              <a:rPr sz="2400" spc="120" dirty="0">
                <a:latin typeface="Cambria"/>
                <a:cs typeface="Cambria"/>
              </a:rPr>
              <a:t>Service </a:t>
            </a:r>
            <a:r>
              <a:rPr sz="2400" spc="95" dirty="0">
                <a:latin typeface="Cambria"/>
                <a:cs typeface="Cambria"/>
              </a:rPr>
              <a:t>Project </a:t>
            </a:r>
            <a:r>
              <a:rPr sz="2400" spc="165" dirty="0">
                <a:latin typeface="Cambria"/>
                <a:cs typeface="Cambria"/>
              </a:rPr>
              <a:t>Fundraising  </a:t>
            </a:r>
            <a:r>
              <a:rPr sz="2400" spc="125" dirty="0">
                <a:latin typeface="Cambria"/>
                <a:cs typeface="Cambria"/>
              </a:rPr>
              <a:t>Application</a:t>
            </a:r>
            <a:r>
              <a:rPr lang="en-US" sz="2400" spc="125" dirty="0">
                <a:latin typeface="Cambria"/>
                <a:cs typeface="Cambria"/>
              </a:rPr>
              <a:t> needed and not needed.</a:t>
            </a:r>
            <a:endParaRPr sz="2400" dirty="0">
              <a:latin typeface="Cambria"/>
              <a:cs typeface="Cambria"/>
            </a:endParaRPr>
          </a:p>
          <a:p>
            <a:pPr>
              <a:lnSpc>
                <a:spcPct val="100000"/>
              </a:lnSpc>
              <a:spcBef>
                <a:spcPts val="10"/>
              </a:spcBef>
              <a:buFont typeface="Wingdings"/>
              <a:buChar char=""/>
            </a:pPr>
            <a:endParaRPr sz="3500" dirty="0">
              <a:latin typeface="Times New Roman"/>
              <a:cs typeface="Times New Roman"/>
            </a:endParaRPr>
          </a:p>
          <a:p>
            <a:pPr marL="355600" marR="0" lvl="0" indent="-342900" algn="l" defTabSz="914400" rtl="0" eaLnBrk="1" fontAlgn="base" latinLnBrk="0" hangingPunct="1">
              <a:lnSpc>
                <a:spcPct val="100000"/>
              </a:lnSpc>
              <a:spcBef>
                <a:spcPts val="100"/>
              </a:spcBef>
              <a:spcAft>
                <a:spcPct val="0"/>
              </a:spcAft>
              <a:buClrTx/>
              <a:buSzTx/>
              <a:buFont typeface="Wingdings"/>
              <a:buChar char=""/>
              <a:tabLst>
                <a:tab pos="355600" algn="l"/>
              </a:tabLst>
              <a:defRPr/>
            </a:pPr>
            <a:r>
              <a:rPr kumimoji="0" lang="en-US" sz="2400" b="0" i="0" u="none" strike="noStrike" kern="1200" cap="none" spc="85" normalizeH="0" baseline="0" noProof="0" dirty="0">
                <a:ln>
                  <a:noFill/>
                </a:ln>
                <a:solidFill>
                  <a:prstClr val="black"/>
                </a:solidFill>
                <a:effectLst/>
                <a:uLnTx/>
                <a:uFillTx/>
                <a:latin typeface="Cambria"/>
                <a:ea typeface="MS PGothic" panose="020B0600070205080204" pitchFamily="34" charset="-128"/>
                <a:cs typeface="Cambria"/>
              </a:rPr>
              <a:t>All</a:t>
            </a:r>
            <a:r>
              <a:rPr kumimoji="0" lang="en-US" sz="2400" b="0" i="0" u="none" strike="noStrike" kern="1200" cap="none" spc="240"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money</a:t>
            </a:r>
            <a:r>
              <a:rPr kumimoji="0" lang="en-US" sz="2400" b="0" i="0" u="none" strike="noStrike" kern="1200" cap="none" spc="229"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70" normalizeH="0" baseline="0" noProof="0" dirty="0">
                <a:ln>
                  <a:noFill/>
                </a:ln>
                <a:solidFill>
                  <a:prstClr val="black"/>
                </a:solidFill>
                <a:effectLst/>
                <a:uLnTx/>
                <a:uFillTx/>
                <a:latin typeface="Cambria"/>
                <a:ea typeface="MS PGothic" panose="020B0600070205080204" pitchFamily="34" charset="-128"/>
                <a:cs typeface="Cambria"/>
              </a:rPr>
              <a:t>left</a:t>
            </a:r>
            <a:r>
              <a:rPr kumimoji="0" lang="en-US" sz="2400" b="0" i="0" u="none" strike="noStrike" kern="1200" cap="none" spc="240"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2400" b="0" i="0" u="none" strike="noStrike" kern="1200" cap="none" spc="100" normalizeH="0" baseline="0" noProof="0" dirty="0">
                <a:ln>
                  <a:noFill/>
                </a:ln>
                <a:solidFill>
                  <a:prstClr val="black"/>
                </a:solidFill>
                <a:effectLst/>
                <a:uLnTx/>
                <a:uFillTx/>
                <a:latin typeface="Cambria"/>
                <a:ea typeface="MS PGothic" panose="020B0600070205080204" pitchFamily="34" charset="-128"/>
                <a:cs typeface="Cambria"/>
              </a:rPr>
              <a:t>over.</a:t>
            </a:r>
            <a:r>
              <a:rPr kumimoji="0" lang="en-US" sz="2400" b="0" i="0" u="none" strike="noStrike" kern="1200" cap="none" spc="225" normalizeH="0" baseline="0" noProof="0" dirty="0">
                <a:ln>
                  <a:noFill/>
                </a:ln>
                <a:solidFill>
                  <a:prstClr val="black"/>
                </a:solidFill>
                <a:effectLst/>
                <a:uLnTx/>
                <a:uFillTx/>
                <a:latin typeface="Cambria"/>
                <a:ea typeface="MS PGothic" panose="020B0600070205080204" pitchFamily="34" charset="-128"/>
                <a:cs typeface="Cambria"/>
              </a:rPr>
              <a:t> </a:t>
            </a:r>
          </a:p>
          <a:p>
            <a:pPr marL="355600" marR="0" lvl="0" indent="-342900" algn="l" defTabSz="914400" rtl="0" eaLnBrk="1" fontAlgn="base" latinLnBrk="0" hangingPunct="1">
              <a:lnSpc>
                <a:spcPct val="100000"/>
              </a:lnSpc>
              <a:spcBef>
                <a:spcPts val="100"/>
              </a:spcBef>
              <a:spcAft>
                <a:spcPct val="0"/>
              </a:spcAft>
              <a:buClrTx/>
              <a:buSzTx/>
              <a:buFont typeface="Wingdings"/>
              <a:buChar char=""/>
              <a:tabLst>
                <a:tab pos="355600" algn="l"/>
              </a:tabLst>
              <a:defRPr/>
            </a:pPr>
            <a:endParaRPr kumimoji="0" lang="en-US" sz="35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290195" lvl="0" indent="-342900" algn="l" defTabSz="914400" rtl="0" eaLnBrk="1" fontAlgn="base" latinLnBrk="0" hangingPunct="1">
              <a:lnSpc>
                <a:spcPct val="100000"/>
              </a:lnSpc>
              <a:spcBef>
                <a:spcPct val="0"/>
              </a:spcBef>
              <a:spcAft>
                <a:spcPct val="0"/>
              </a:spcAft>
              <a:buClrTx/>
              <a:buSzTx/>
              <a:buFont typeface="Wingdings"/>
              <a:buChar char=""/>
              <a:tabLst>
                <a:tab pos="355600" algn="l"/>
              </a:tabLst>
              <a:defRPr/>
            </a:pPr>
            <a:r>
              <a:rPr kumimoji="0" lang="en-US" sz="2400" b="0" i="0" u="none" strike="noStrike" kern="1200" cap="none" spc="170" normalizeH="0" baseline="0" noProof="0" dirty="0">
                <a:ln>
                  <a:noFill/>
                </a:ln>
                <a:solidFill>
                  <a:prstClr val="black"/>
                </a:solidFill>
                <a:effectLst/>
                <a:uLnTx/>
                <a:uFillTx/>
                <a:latin typeface="Cambria"/>
                <a:ea typeface="MS PGothic" panose="020B0600070205080204" pitchFamily="34" charset="-128"/>
                <a:cs typeface="Cambria"/>
              </a:rPr>
              <a:t>Fundraising </a:t>
            </a:r>
            <a:r>
              <a:rPr kumimoji="0" lang="en-US" sz="2400" b="0" i="0" u="none" strike="noStrike" kern="1200" cap="none" spc="215" normalizeH="0" baseline="0" noProof="0" dirty="0">
                <a:ln>
                  <a:noFill/>
                </a:ln>
                <a:solidFill>
                  <a:prstClr val="black"/>
                </a:solidFill>
                <a:effectLst/>
                <a:uLnTx/>
                <a:uFillTx/>
                <a:latin typeface="Cambria"/>
                <a:ea typeface="MS PGothic" panose="020B0600070205080204" pitchFamily="34" charset="-128"/>
                <a:cs typeface="Cambria"/>
              </a:rPr>
              <a:t>must </a:t>
            </a:r>
            <a:r>
              <a:rPr kumimoji="0" lang="en-US" sz="2400" b="0" i="0" u="none" strike="noStrike" kern="1200" cap="none" spc="130" normalizeH="0" baseline="0" noProof="0" dirty="0">
                <a:ln>
                  <a:noFill/>
                </a:ln>
                <a:solidFill>
                  <a:prstClr val="black"/>
                </a:solidFill>
                <a:effectLst/>
                <a:uLnTx/>
                <a:uFillTx/>
                <a:latin typeface="Cambria"/>
                <a:ea typeface="MS PGothic" panose="020B0600070205080204" pitchFamily="34" charset="-128"/>
                <a:cs typeface="Cambria"/>
              </a:rPr>
              <a:t>conform to…</a:t>
            </a:r>
            <a:endParaRPr kumimoji="0" lang="en-US" sz="24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620688"/>
            <a:ext cx="6518909" cy="452120"/>
          </a:xfrm>
          <a:prstGeom prst="rect">
            <a:avLst/>
          </a:prstGeom>
        </p:spPr>
        <p:txBody>
          <a:bodyPr vert="horz" wrap="square" lIns="0" tIns="12065" rIns="0" bIns="0" rtlCol="0">
            <a:spAutoFit/>
          </a:bodyPr>
          <a:lstStyle/>
          <a:p>
            <a:pPr marL="12700">
              <a:lnSpc>
                <a:spcPct val="100000"/>
              </a:lnSpc>
              <a:spcBef>
                <a:spcPts val="95"/>
              </a:spcBef>
            </a:pPr>
            <a:r>
              <a:rPr sz="2800" i="0" spc="240" dirty="0">
                <a:latin typeface="Cambria"/>
                <a:cs typeface="Cambria"/>
              </a:rPr>
              <a:t>4. </a:t>
            </a:r>
            <a:r>
              <a:rPr sz="2800" i="0" dirty="0">
                <a:latin typeface="Cambria"/>
                <a:cs typeface="Cambria"/>
              </a:rPr>
              <a:t>Opportunity to Show Leadership</a:t>
            </a:r>
            <a:endParaRPr sz="28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35</a:t>
            </a:fld>
            <a:endParaRPr dirty="0"/>
          </a:p>
        </p:txBody>
      </p:sp>
      <p:sp>
        <p:nvSpPr>
          <p:cNvPr id="3" name="object 3"/>
          <p:cNvSpPr txBox="1"/>
          <p:nvPr/>
        </p:nvSpPr>
        <p:spPr>
          <a:xfrm>
            <a:off x="971600" y="1988840"/>
            <a:ext cx="7399985" cy="3631122"/>
          </a:xfrm>
          <a:prstGeom prst="rect">
            <a:avLst/>
          </a:prstGeom>
        </p:spPr>
        <p:txBody>
          <a:bodyPr vert="horz" wrap="square" lIns="0" tIns="12065" rIns="0" bIns="0" rtlCol="0">
            <a:spAutoFit/>
          </a:bodyPr>
          <a:lstStyle/>
          <a:p>
            <a:pPr marL="355600" marR="5080" indent="-342900">
              <a:lnSpc>
                <a:spcPct val="100000"/>
              </a:lnSpc>
              <a:spcBef>
                <a:spcPts val="95"/>
              </a:spcBef>
              <a:buFont typeface="Wingdings"/>
              <a:buChar char=""/>
              <a:tabLst>
                <a:tab pos="355600" algn="l"/>
              </a:tabLst>
            </a:pPr>
            <a:r>
              <a:rPr lang="en-US" sz="2800" spc="145" dirty="0">
                <a:latin typeface="Cambria"/>
                <a:cs typeface="Cambria"/>
              </a:rPr>
              <a:t>Beneficial and wanted effort</a:t>
            </a:r>
          </a:p>
          <a:p>
            <a:pPr marL="355600" marR="5080" indent="-342900">
              <a:lnSpc>
                <a:spcPct val="100000"/>
              </a:lnSpc>
              <a:spcBef>
                <a:spcPts val="95"/>
              </a:spcBef>
              <a:buFont typeface="Wingdings"/>
              <a:buChar char=""/>
              <a:tabLst>
                <a:tab pos="355600" algn="l"/>
              </a:tabLst>
            </a:pPr>
            <a:endParaRPr lang="en-US" sz="2800" spc="145" dirty="0">
              <a:latin typeface="Cambria"/>
              <a:cs typeface="Cambria"/>
            </a:endParaRPr>
          </a:p>
          <a:p>
            <a:pPr marL="355600" marR="5080" indent="-342900">
              <a:lnSpc>
                <a:spcPct val="100000"/>
              </a:lnSpc>
              <a:spcBef>
                <a:spcPts val="95"/>
              </a:spcBef>
              <a:buFont typeface="Wingdings"/>
              <a:buChar char=""/>
              <a:tabLst>
                <a:tab pos="355600" algn="l"/>
              </a:tabLst>
            </a:pPr>
            <a:r>
              <a:rPr lang="en-US" sz="2800" spc="145" dirty="0">
                <a:latin typeface="Cambria"/>
                <a:cs typeface="Cambria"/>
              </a:rPr>
              <a:t>Who can help, and how?</a:t>
            </a:r>
          </a:p>
          <a:p>
            <a:pPr marL="355600" marR="5080" indent="-342900">
              <a:lnSpc>
                <a:spcPct val="100000"/>
              </a:lnSpc>
              <a:spcBef>
                <a:spcPts val="95"/>
              </a:spcBef>
              <a:buFont typeface="Wingdings"/>
              <a:buChar char=""/>
              <a:tabLst>
                <a:tab pos="355600" algn="l"/>
              </a:tabLst>
            </a:pPr>
            <a:endParaRPr lang="en-US" sz="2800" spc="145" dirty="0">
              <a:latin typeface="Cambria"/>
              <a:cs typeface="Cambria"/>
            </a:endParaRPr>
          </a:p>
          <a:p>
            <a:pPr marL="355600" marR="5080" indent="-342900">
              <a:lnSpc>
                <a:spcPct val="100000"/>
              </a:lnSpc>
              <a:spcBef>
                <a:spcPts val="95"/>
              </a:spcBef>
              <a:buFont typeface="Wingdings"/>
              <a:buChar char=""/>
              <a:tabLst>
                <a:tab pos="355600" algn="l"/>
              </a:tabLst>
            </a:pPr>
            <a:r>
              <a:rPr lang="en-US" sz="2800" spc="145" dirty="0">
                <a:latin typeface="Cambria"/>
                <a:cs typeface="Cambria"/>
              </a:rPr>
              <a:t>What about adult supervision?</a:t>
            </a:r>
          </a:p>
          <a:p>
            <a:pPr marL="0" marR="0" lvl="0" indent="0" algn="l" defTabSz="914400" rtl="0" eaLnBrk="1" fontAlgn="base" latinLnBrk="0" hangingPunct="1">
              <a:lnSpc>
                <a:spcPct val="100000"/>
              </a:lnSpc>
              <a:spcBef>
                <a:spcPts val="45"/>
              </a:spcBef>
              <a:spcAft>
                <a:spcPct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Times New Roman"/>
            </a:endParaRPr>
          </a:p>
          <a:p>
            <a:pPr marL="355600" marR="5080" lvl="0" indent="-342900" algn="r" defTabSz="914400" rtl="0" eaLnBrk="1" fontAlgn="base" latinLnBrk="0" hangingPunct="1">
              <a:lnSpc>
                <a:spcPct val="100000"/>
              </a:lnSpc>
              <a:spcBef>
                <a:spcPts val="5"/>
              </a:spcBef>
              <a:spcAft>
                <a:spcPct val="0"/>
              </a:spcAft>
              <a:buClrTx/>
              <a:buSzTx/>
              <a:buFontTx/>
              <a:buNone/>
              <a:tabLst/>
              <a:defRPr/>
            </a:pPr>
            <a:r>
              <a:rPr kumimoji="0" lang="en-US" sz="1600" b="0" i="1" u="none" strike="noStrike" kern="1200" cap="none" normalizeH="0" baseline="0" noProof="0" dirty="0">
                <a:ln>
                  <a:noFill/>
                </a:ln>
                <a:solidFill>
                  <a:srgbClr val="CC0000"/>
                </a:solidFill>
                <a:effectLst/>
                <a:uLnTx/>
                <a:uFillTx/>
                <a:latin typeface="Georgia"/>
                <a:ea typeface="MS PGothic" panose="020B0600070205080204" pitchFamily="34" charset="-128"/>
                <a:cs typeface="Georgia"/>
              </a:rPr>
              <a:t>Proper planning, however, includes preparing  for appropriate adult participation and  safety concerns. </a:t>
            </a:r>
            <a:r>
              <a:rPr kumimoji="0" lang="en-US" sz="1600" b="0" i="1" u="none" strike="noStrike" kern="1200" cap="none" normalizeH="0" baseline="0" noProof="0" dirty="0">
                <a:ln>
                  <a:noFill/>
                </a:ln>
                <a:effectLst/>
                <a:uLnTx/>
                <a:uFillTx/>
                <a:latin typeface="Georgia"/>
                <a:ea typeface="MS PGothic" panose="020B0600070205080204" pitchFamily="34" charset="-128"/>
                <a:cs typeface="Georgia"/>
              </a:rPr>
              <a:t>(S</a:t>
            </a:r>
            <a:r>
              <a:rPr kumimoji="0" lang="en-US" sz="1600" b="0" i="1" u="none" strike="noStrike" kern="1200" cap="none" normalizeH="0" baseline="0" noProof="0" dirty="0">
                <a:ln>
                  <a:noFill/>
                </a:ln>
                <a:solidFill>
                  <a:prstClr val="black"/>
                </a:solidFill>
                <a:effectLst/>
                <a:uLnTx/>
                <a:uFillTx/>
                <a:latin typeface="Georgia"/>
                <a:ea typeface="MS PGothic" panose="020B0600070205080204" pitchFamily="34" charset="-128"/>
                <a:cs typeface="Georgia"/>
              </a:rPr>
              <a:t>ee the </a:t>
            </a:r>
            <a:r>
              <a:rPr kumimoji="0" lang="en-US" sz="1600" b="1" i="1" u="none" strike="noStrike" kern="1200" cap="none" normalizeH="0" baseline="0" noProof="0" dirty="0">
                <a:ln>
                  <a:noFill/>
                </a:ln>
                <a:solidFill>
                  <a:prstClr val="black"/>
                </a:solidFill>
                <a:effectLst/>
                <a:uLnTx/>
                <a:uFillTx/>
                <a:latin typeface="Cambria"/>
                <a:ea typeface="MS PGothic" panose="020B0600070205080204" pitchFamily="34" charset="-128"/>
                <a:cs typeface="Cambria"/>
              </a:rPr>
              <a:t>Guide to Safe Scouting.)</a:t>
            </a:r>
            <a:endParaRPr kumimoji="0" lang="en-US" sz="1600" b="0" i="0" u="none" strike="noStrike" kern="1200" cap="none" normalizeH="0" baseline="0" noProof="0" dirty="0">
              <a:ln>
                <a:noFill/>
              </a:ln>
              <a:solidFill>
                <a:prstClr val="black"/>
              </a:solidFill>
              <a:effectLst/>
              <a:uLnTx/>
              <a:uFillTx/>
              <a:latin typeface="Cambria"/>
              <a:ea typeface="MS PGothic" panose="020B0600070205080204" pitchFamily="34" charset="-128"/>
              <a:cs typeface="Cambria"/>
            </a:endParaRPr>
          </a:p>
          <a:p>
            <a:pPr marL="355600" marR="5080" indent="-342900">
              <a:lnSpc>
                <a:spcPct val="100000"/>
              </a:lnSpc>
              <a:spcBef>
                <a:spcPts val="95"/>
              </a:spcBef>
              <a:buFont typeface="Wingdings"/>
              <a:buChar char=""/>
              <a:tabLst>
                <a:tab pos="355600" algn="l"/>
              </a:tabLst>
            </a:pPr>
            <a:endParaRPr sz="2800" dirty="0">
              <a:latin typeface="Cambria"/>
              <a:cs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08203"/>
            <a:ext cx="8065134" cy="3487493"/>
          </a:xfrm>
          <a:prstGeom prst="rect">
            <a:avLst/>
          </a:prstGeom>
        </p:spPr>
        <p:txBody>
          <a:bodyPr vert="horz" wrap="square" lIns="0" tIns="12065" rIns="0" bIns="0" rtlCol="0">
            <a:spAutoFit/>
          </a:bodyPr>
          <a:lstStyle/>
          <a:p>
            <a:pPr marL="12700">
              <a:lnSpc>
                <a:spcPct val="100000"/>
              </a:lnSpc>
              <a:spcBef>
                <a:spcPts val="95"/>
              </a:spcBef>
            </a:pPr>
            <a:r>
              <a:rPr sz="2800" b="1" spc="240" dirty="0">
                <a:latin typeface="Cambria"/>
                <a:cs typeface="Cambria"/>
              </a:rPr>
              <a:t>5. </a:t>
            </a:r>
            <a:r>
              <a:rPr sz="2800" b="1" spc="185" dirty="0">
                <a:latin typeface="Cambria"/>
                <a:cs typeface="Cambria"/>
              </a:rPr>
              <a:t>A </a:t>
            </a:r>
            <a:r>
              <a:rPr sz="2800" b="1" spc="120" dirty="0">
                <a:latin typeface="Cambria"/>
                <a:cs typeface="Cambria"/>
              </a:rPr>
              <a:t>qualified</a:t>
            </a:r>
            <a:r>
              <a:rPr sz="2800" b="1" spc="595" dirty="0">
                <a:latin typeface="Cambria"/>
                <a:cs typeface="Cambria"/>
              </a:rPr>
              <a:t> </a:t>
            </a:r>
            <a:r>
              <a:rPr sz="2800" b="1" spc="135" dirty="0">
                <a:latin typeface="Cambria"/>
                <a:cs typeface="Cambria"/>
              </a:rPr>
              <a:t>beneficiary</a:t>
            </a:r>
            <a:endParaRPr sz="2800" dirty="0">
              <a:latin typeface="Cambria"/>
              <a:cs typeface="Cambria"/>
            </a:endParaRPr>
          </a:p>
          <a:p>
            <a:pPr>
              <a:lnSpc>
                <a:spcPct val="100000"/>
              </a:lnSpc>
              <a:spcBef>
                <a:spcPts val="25"/>
              </a:spcBef>
            </a:pPr>
            <a:endParaRPr sz="3450" dirty="0">
              <a:latin typeface="Times New Roman"/>
              <a:cs typeface="Times New Roman"/>
            </a:endParaRPr>
          </a:p>
          <a:p>
            <a:pPr marL="355600" marR="391160" indent="-342900">
              <a:lnSpc>
                <a:spcPct val="100000"/>
              </a:lnSpc>
              <a:buFont typeface="Wingdings"/>
              <a:buChar char=""/>
              <a:tabLst>
                <a:tab pos="355600" algn="l"/>
              </a:tabLst>
            </a:pPr>
            <a:r>
              <a:rPr lang="en-US" sz="2800" spc="125" dirty="0">
                <a:latin typeface="Cambria"/>
                <a:cs typeface="Cambria"/>
              </a:rPr>
              <a:t>Who can and can not be</a:t>
            </a:r>
            <a:endParaRPr sz="2800" dirty="0">
              <a:latin typeface="Cambria"/>
              <a:cs typeface="Cambria"/>
            </a:endParaRPr>
          </a:p>
          <a:p>
            <a:pPr marL="355600" marR="534670" indent="-342900">
              <a:lnSpc>
                <a:spcPct val="100000"/>
              </a:lnSpc>
              <a:spcBef>
                <a:spcPts val="675"/>
              </a:spcBef>
              <a:buFont typeface="Wingdings"/>
              <a:buChar char=""/>
              <a:tabLst>
                <a:tab pos="355600" algn="l"/>
              </a:tabLst>
            </a:pPr>
            <a:r>
              <a:rPr sz="2800" spc="155" dirty="0">
                <a:latin typeface="Cambria"/>
                <a:cs typeface="Cambria"/>
              </a:rPr>
              <a:t>A </a:t>
            </a:r>
            <a:r>
              <a:rPr sz="2800" spc="195" dirty="0">
                <a:latin typeface="Cambria"/>
                <a:cs typeface="Cambria"/>
              </a:rPr>
              <a:t>community </a:t>
            </a:r>
            <a:r>
              <a:rPr sz="2800" spc="140" dirty="0">
                <a:latin typeface="Cambria"/>
                <a:cs typeface="Cambria"/>
              </a:rPr>
              <a:t>organization </a:t>
            </a:r>
            <a:r>
              <a:rPr sz="2800" spc="155" dirty="0">
                <a:latin typeface="Cambria"/>
                <a:cs typeface="Cambria"/>
              </a:rPr>
              <a:t>is </a:t>
            </a:r>
            <a:r>
              <a:rPr sz="2800" spc="125" dirty="0">
                <a:latin typeface="Cambria"/>
                <a:cs typeface="Cambria"/>
              </a:rPr>
              <a:t>defined </a:t>
            </a:r>
            <a:r>
              <a:rPr lang="en-US" sz="2800" spc="245" dirty="0">
                <a:latin typeface="Cambria"/>
                <a:cs typeface="Cambria"/>
              </a:rPr>
              <a:t>as…</a:t>
            </a:r>
          </a:p>
          <a:p>
            <a:pPr marL="355600" marR="534670" indent="-342900">
              <a:lnSpc>
                <a:spcPct val="100000"/>
              </a:lnSpc>
              <a:spcBef>
                <a:spcPts val="675"/>
              </a:spcBef>
              <a:buFont typeface="Wingdings"/>
              <a:buChar char=""/>
              <a:tabLst>
                <a:tab pos="355600" algn="l"/>
              </a:tabLst>
            </a:pPr>
            <a:endParaRPr lang="en-US" sz="2800" spc="245" dirty="0">
              <a:latin typeface="Cambria"/>
              <a:cs typeface="Cambria"/>
            </a:endParaRPr>
          </a:p>
          <a:p>
            <a:pPr marL="12700" marR="534670">
              <a:spcBef>
                <a:spcPts val="675"/>
              </a:spcBef>
              <a:tabLst>
                <a:tab pos="355600" algn="l"/>
              </a:tabLst>
            </a:pPr>
            <a:r>
              <a:rPr lang="en-US" sz="2800" b="1" dirty="0">
                <a:latin typeface="Cambria"/>
                <a:cs typeface="Cambria"/>
              </a:rPr>
              <a:t>What your Beneficiary wants</a:t>
            </a:r>
            <a:endParaRPr lang="en-US" sz="2800" dirty="0">
              <a:latin typeface="Cambria"/>
              <a:cs typeface="Cambria"/>
            </a:endParaRPr>
          </a:p>
          <a:p>
            <a:pPr marL="355600" marR="534670" indent="-342900">
              <a:lnSpc>
                <a:spcPct val="100000"/>
              </a:lnSpc>
              <a:spcBef>
                <a:spcPts val="675"/>
              </a:spcBef>
              <a:buFont typeface="Wingdings"/>
              <a:buChar char=""/>
              <a:tabLst>
                <a:tab pos="355600" algn="l"/>
              </a:tabLst>
            </a:pPr>
            <a:endParaRPr sz="2800" dirty="0">
              <a:latin typeface="Cambria"/>
              <a:cs typeface="Cambria"/>
            </a:endParaRPr>
          </a:p>
        </p:txBody>
      </p:sp>
      <p:sp>
        <p:nvSpPr>
          <p:cNvPr id="4" name="object 4"/>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36</a:t>
            </a:fld>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1976" y="607598"/>
            <a:ext cx="3754120" cy="513715"/>
          </a:xfrm>
          <a:prstGeom prst="rect">
            <a:avLst/>
          </a:prstGeom>
        </p:spPr>
        <p:txBody>
          <a:bodyPr vert="horz" wrap="square" lIns="0" tIns="13335" rIns="0" bIns="0" rtlCol="0">
            <a:spAutoFit/>
          </a:bodyPr>
          <a:lstStyle/>
          <a:p>
            <a:pPr marL="12700">
              <a:lnSpc>
                <a:spcPct val="100000"/>
              </a:lnSpc>
              <a:spcBef>
                <a:spcPts val="105"/>
              </a:spcBef>
              <a:tabLst>
                <a:tab pos="948055" algn="l"/>
              </a:tabLst>
            </a:pPr>
            <a:r>
              <a:rPr sz="3200" i="0" dirty="0">
                <a:latin typeface="Cambria"/>
                <a:cs typeface="Cambria"/>
              </a:rPr>
              <a:t>The	Workbook</a:t>
            </a:r>
            <a:r>
              <a:rPr sz="3200" i="0" spc="405" dirty="0">
                <a:latin typeface="Cambria"/>
                <a:cs typeface="Cambria"/>
              </a:rPr>
              <a:t>…..</a:t>
            </a:r>
            <a:endParaRPr sz="3200" dirty="0">
              <a:latin typeface="Cambria"/>
              <a:cs typeface="Cambria"/>
            </a:endParaRPr>
          </a:p>
        </p:txBody>
      </p:sp>
      <p:sp>
        <p:nvSpPr>
          <p:cNvPr id="7" name="object 7"/>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37</a:t>
            </a:fld>
            <a:endParaRPr dirty="0"/>
          </a:p>
        </p:txBody>
      </p:sp>
      <p:sp>
        <p:nvSpPr>
          <p:cNvPr id="3" name="object 3"/>
          <p:cNvSpPr txBox="1"/>
          <p:nvPr/>
        </p:nvSpPr>
        <p:spPr>
          <a:xfrm>
            <a:off x="462979" y="2343946"/>
            <a:ext cx="7909559" cy="443070"/>
          </a:xfrm>
          <a:prstGeom prst="rect">
            <a:avLst/>
          </a:prstGeom>
        </p:spPr>
        <p:txBody>
          <a:bodyPr vert="horz" wrap="square" lIns="0" tIns="12065" rIns="0" bIns="0" rtlCol="0">
            <a:spAutoFit/>
          </a:bodyPr>
          <a:lstStyle/>
          <a:p>
            <a:pPr marL="478790">
              <a:lnSpc>
                <a:spcPct val="100000"/>
              </a:lnSpc>
            </a:pPr>
            <a:r>
              <a:rPr sz="2800" b="1" i="1" spc="254" dirty="0">
                <a:latin typeface="Cambria"/>
                <a:cs typeface="Cambria"/>
              </a:rPr>
              <a:t>Eagle </a:t>
            </a:r>
            <a:r>
              <a:rPr sz="2800" b="1" i="1" spc="290" dirty="0">
                <a:latin typeface="Cambria"/>
                <a:cs typeface="Cambria"/>
              </a:rPr>
              <a:t>Scout </a:t>
            </a:r>
            <a:r>
              <a:rPr sz="2800" b="1" i="1" spc="229" dirty="0">
                <a:latin typeface="Cambria"/>
                <a:cs typeface="Cambria"/>
              </a:rPr>
              <a:t>Service </a:t>
            </a:r>
            <a:r>
              <a:rPr sz="2800" b="1" i="1" spc="160" dirty="0">
                <a:latin typeface="Cambria"/>
                <a:cs typeface="Cambria"/>
              </a:rPr>
              <a:t>Project</a:t>
            </a:r>
            <a:r>
              <a:rPr sz="2800" b="1" i="1" spc="525" dirty="0">
                <a:latin typeface="Cambria"/>
                <a:cs typeface="Cambria"/>
              </a:rPr>
              <a:t> </a:t>
            </a:r>
            <a:r>
              <a:rPr sz="2800" b="1" i="1" spc="225" dirty="0">
                <a:latin typeface="Cambria"/>
                <a:cs typeface="Cambria"/>
              </a:rPr>
              <a:t>Workbook</a:t>
            </a:r>
            <a:endParaRPr sz="2800" dirty="0">
              <a:latin typeface="Cambria"/>
              <a:cs typeface="Cambria"/>
            </a:endParaRPr>
          </a:p>
        </p:txBody>
      </p:sp>
      <p:sp>
        <p:nvSpPr>
          <p:cNvPr id="4" name="object 4"/>
          <p:cNvSpPr txBox="1"/>
          <p:nvPr/>
        </p:nvSpPr>
        <p:spPr>
          <a:xfrm>
            <a:off x="1003870" y="3408909"/>
            <a:ext cx="7133590" cy="299720"/>
          </a:xfrm>
          <a:prstGeom prst="rect">
            <a:avLst/>
          </a:prstGeom>
        </p:spPr>
        <p:txBody>
          <a:bodyPr vert="horz" wrap="square" lIns="0" tIns="12700" rIns="0" bIns="0" rtlCol="0">
            <a:spAutoFit/>
          </a:bodyPr>
          <a:lstStyle/>
          <a:p>
            <a:pPr marL="12700">
              <a:lnSpc>
                <a:spcPct val="100000"/>
              </a:lnSpc>
              <a:spcBef>
                <a:spcPts val="100"/>
              </a:spcBef>
              <a:tabLst>
                <a:tab pos="840105" algn="l"/>
              </a:tabLst>
            </a:pPr>
            <a:r>
              <a:rPr sz="1800" b="1" i="1" spc="55" dirty="0">
                <a:solidFill>
                  <a:srgbClr val="CC0000"/>
                </a:solidFill>
                <a:latin typeface="Cambria"/>
                <a:cs typeface="Cambria"/>
              </a:rPr>
              <a:t>(Note:	</a:t>
            </a:r>
            <a:r>
              <a:rPr sz="1800" b="1" i="1" spc="170" dirty="0">
                <a:solidFill>
                  <a:srgbClr val="CC0000"/>
                </a:solidFill>
                <a:latin typeface="Cambria"/>
                <a:cs typeface="Cambria"/>
              </a:rPr>
              <a:t>Always </a:t>
            </a:r>
            <a:r>
              <a:rPr sz="1800" b="1" i="1" spc="195" dirty="0">
                <a:solidFill>
                  <a:srgbClr val="CC0000"/>
                </a:solidFill>
                <a:latin typeface="Cambria"/>
                <a:cs typeface="Cambria"/>
              </a:rPr>
              <a:t>check </a:t>
            </a:r>
            <a:r>
              <a:rPr sz="1800" b="1" i="1" spc="120" dirty="0">
                <a:solidFill>
                  <a:srgbClr val="CC0000"/>
                </a:solidFill>
                <a:latin typeface="Cambria"/>
                <a:cs typeface="Cambria"/>
              </a:rPr>
              <a:t>to </a:t>
            </a:r>
            <a:r>
              <a:rPr sz="1800" b="1" i="1" spc="125" dirty="0">
                <a:solidFill>
                  <a:srgbClr val="CC0000"/>
                </a:solidFill>
                <a:latin typeface="Cambria"/>
                <a:cs typeface="Cambria"/>
              </a:rPr>
              <a:t>see </a:t>
            </a:r>
            <a:r>
              <a:rPr sz="1800" b="1" i="1" spc="155" dirty="0">
                <a:solidFill>
                  <a:srgbClr val="CC0000"/>
                </a:solidFill>
                <a:latin typeface="Cambria"/>
                <a:cs typeface="Cambria"/>
              </a:rPr>
              <a:t>if </a:t>
            </a:r>
            <a:r>
              <a:rPr sz="1800" b="1" i="1" spc="150" dirty="0">
                <a:solidFill>
                  <a:srgbClr val="CC0000"/>
                </a:solidFill>
                <a:latin typeface="Cambria"/>
                <a:cs typeface="Cambria"/>
              </a:rPr>
              <a:t>you </a:t>
            </a:r>
            <a:r>
              <a:rPr sz="1800" b="1" i="1" spc="145" dirty="0">
                <a:solidFill>
                  <a:srgbClr val="CC0000"/>
                </a:solidFill>
                <a:latin typeface="Cambria"/>
                <a:cs typeface="Cambria"/>
              </a:rPr>
              <a:t>have </a:t>
            </a:r>
            <a:r>
              <a:rPr sz="1800" b="1" i="1" spc="155" dirty="0">
                <a:solidFill>
                  <a:srgbClr val="CC0000"/>
                </a:solidFill>
                <a:latin typeface="Cambria"/>
                <a:cs typeface="Cambria"/>
              </a:rPr>
              <a:t>the </a:t>
            </a:r>
            <a:r>
              <a:rPr sz="1800" b="1" i="1" spc="130" dirty="0">
                <a:solidFill>
                  <a:srgbClr val="CC0000"/>
                </a:solidFill>
                <a:latin typeface="Cambria"/>
                <a:cs typeface="Cambria"/>
              </a:rPr>
              <a:t>current</a:t>
            </a:r>
            <a:r>
              <a:rPr sz="1800" b="1" i="1" spc="165" dirty="0">
                <a:solidFill>
                  <a:srgbClr val="CC0000"/>
                </a:solidFill>
                <a:latin typeface="Cambria"/>
                <a:cs typeface="Cambria"/>
              </a:rPr>
              <a:t> </a:t>
            </a:r>
            <a:r>
              <a:rPr sz="1800" b="1" i="1" spc="70" dirty="0">
                <a:solidFill>
                  <a:srgbClr val="CC0000"/>
                </a:solidFill>
                <a:latin typeface="Cambria"/>
                <a:cs typeface="Cambria"/>
              </a:rPr>
              <a:t>version)</a:t>
            </a:r>
            <a:endParaRPr sz="1800" dirty="0">
              <a:latin typeface="Cambria"/>
              <a:cs typeface="Cambria"/>
            </a:endParaRPr>
          </a:p>
        </p:txBody>
      </p:sp>
      <p:sp>
        <p:nvSpPr>
          <p:cNvPr id="5" name="object 5"/>
          <p:cNvSpPr txBox="1"/>
          <p:nvPr/>
        </p:nvSpPr>
        <p:spPr>
          <a:xfrm>
            <a:off x="2685032" y="4009649"/>
            <a:ext cx="3771265" cy="1196340"/>
          </a:xfrm>
          <a:prstGeom prst="rect">
            <a:avLst/>
          </a:prstGeom>
        </p:spPr>
        <p:txBody>
          <a:bodyPr vert="horz" wrap="square" lIns="0" tIns="12065" rIns="0" bIns="0" rtlCol="0">
            <a:spAutoFit/>
          </a:bodyPr>
          <a:lstStyle/>
          <a:p>
            <a:pPr marL="12700" marR="5080" indent="330835">
              <a:lnSpc>
                <a:spcPct val="120000"/>
              </a:lnSpc>
              <a:spcBef>
                <a:spcPts val="95"/>
              </a:spcBef>
            </a:pPr>
            <a:r>
              <a:rPr sz="3200" b="1" u="heavy" spc="200" dirty="0">
                <a:solidFill>
                  <a:srgbClr val="009999"/>
                </a:solidFill>
                <a:uFill>
                  <a:solidFill>
                    <a:srgbClr val="009999"/>
                  </a:solidFill>
                </a:uFill>
                <a:latin typeface="Cambria"/>
                <a:cs typeface="Cambria"/>
                <a:hlinkClick r:id="rId3"/>
              </a:rPr>
              <a:t>www.NESA.org </a:t>
            </a:r>
            <a:r>
              <a:rPr sz="3200" b="1" spc="200" dirty="0">
                <a:solidFill>
                  <a:srgbClr val="009999"/>
                </a:solidFill>
                <a:latin typeface="Cambria"/>
                <a:cs typeface="Cambria"/>
              </a:rPr>
              <a:t> </a:t>
            </a:r>
            <a:r>
              <a:rPr sz="3200" b="1" u="heavy" spc="175" dirty="0">
                <a:solidFill>
                  <a:srgbClr val="009999"/>
                </a:solidFill>
                <a:uFill>
                  <a:solidFill>
                    <a:srgbClr val="009999"/>
                  </a:solidFill>
                </a:uFill>
                <a:latin typeface="Cambria"/>
                <a:cs typeface="Cambria"/>
                <a:hlinkClick r:id="rId4"/>
              </a:rPr>
              <a:t>www.scouting.org</a:t>
            </a:r>
            <a:endParaRPr sz="3200" dirty="0">
              <a:latin typeface="Cambria"/>
              <a:cs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1420" y="548680"/>
            <a:ext cx="6570980" cy="513715"/>
          </a:xfrm>
          <a:prstGeom prst="rect">
            <a:avLst/>
          </a:prstGeom>
        </p:spPr>
        <p:txBody>
          <a:bodyPr vert="horz" wrap="square" lIns="0" tIns="13335" rIns="0" bIns="0" rtlCol="0">
            <a:spAutoFit/>
          </a:bodyPr>
          <a:lstStyle/>
          <a:p>
            <a:pPr marL="12700">
              <a:lnSpc>
                <a:spcPct val="100000"/>
              </a:lnSpc>
              <a:spcBef>
                <a:spcPts val="105"/>
              </a:spcBef>
              <a:tabLst>
                <a:tab pos="2258695" algn="l"/>
                <a:tab pos="4303395" algn="l"/>
              </a:tabLst>
            </a:pPr>
            <a:r>
              <a:rPr sz="3200" i="0" spc="110" dirty="0">
                <a:latin typeface="Cambria"/>
                <a:cs typeface="Cambria"/>
              </a:rPr>
              <a:t>Workbook	</a:t>
            </a:r>
            <a:r>
              <a:rPr sz="3200" i="0" spc="160" dirty="0">
                <a:latin typeface="Cambria"/>
                <a:cs typeface="Cambria"/>
              </a:rPr>
              <a:t>Required	</a:t>
            </a:r>
            <a:r>
              <a:rPr sz="3200" i="0" spc="200" dirty="0">
                <a:latin typeface="Cambria"/>
                <a:cs typeface="Cambria"/>
              </a:rPr>
              <a:t>Signatures</a:t>
            </a:r>
            <a:endParaRPr sz="32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38</a:t>
            </a:fld>
            <a:endParaRPr dirty="0"/>
          </a:p>
        </p:txBody>
      </p:sp>
      <p:sp>
        <p:nvSpPr>
          <p:cNvPr id="3" name="object 3"/>
          <p:cNvSpPr txBox="1"/>
          <p:nvPr/>
        </p:nvSpPr>
        <p:spPr>
          <a:xfrm>
            <a:off x="1902142" y="1628800"/>
            <a:ext cx="5339715" cy="2932854"/>
          </a:xfrm>
          <a:prstGeom prst="rect">
            <a:avLst/>
          </a:prstGeom>
        </p:spPr>
        <p:txBody>
          <a:bodyPr vert="horz" wrap="square" lIns="0" tIns="87630" rIns="0" bIns="0" rtlCol="0">
            <a:spAutoFit/>
          </a:bodyPr>
          <a:lstStyle/>
          <a:p>
            <a:pPr marL="355600" indent="-342900">
              <a:lnSpc>
                <a:spcPct val="100000"/>
              </a:lnSpc>
              <a:spcBef>
                <a:spcPts val="690"/>
              </a:spcBef>
              <a:buFont typeface="Wingdings"/>
              <a:buChar char=""/>
              <a:tabLst>
                <a:tab pos="355600" algn="l"/>
              </a:tabLst>
            </a:pPr>
            <a:r>
              <a:rPr sz="2400" spc="95" dirty="0">
                <a:latin typeface="Cambria"/>
                <a:cs typeface="Cambria"/>
              </a:rPr>
              <a:t>Project</a:t>
            </a:r>
            <a:r>
              <a:rPr sz="2400" spc="229" dirty="0">
                <a:latin typeface="Cambria"/>
                <a:cs typeface="Cambria"/>
              </a:rPr>
              <a:t> </a:t>
            </a:r>
            <a:r>
              <a:rPr sz="2400" spc="114" dirty="0">
                <a:latin typeface="Cambria"/>
                <a:cs typeface="Cambria"/>
              </a:rPr>
              <a:t>Proposal</a:t>
            </a:r>
            <a:endParaRPr sz="2400" dirty="0">
              <a:latin typeface="Cambria"/>
              <a:cs typeface="Cambria"/>
            </a:endParaRPr>
          </a:p>
          <a:p>
            <a:pPr lvl="1">
              <a:lnSpc>
                <a:spcPct val="100000"/>
              </a:lnSpc>
              <a:spcBef>
                <a:spcPts val="45"/>
              </a:spcBef>
              <a:buFont typeface="Wingdings"/>
              <a:buChar char=""/>
            </a:pPr>
            <a:endParaRPr lang="en-US" sz="2950" dirty="0">
              <a:latin typeface="Times New Roman"/>
              <a:cs typeface="Times New Roman"/>
            </a:endParaRPr>
          </a:p>
          <a:p>
            <a:pPr lvl="1">
              <a:lnSpc>
                <a:spcPct val="100000"/>
              </a:lnSpc>
              <a:spcBef>
                <a:spcPts val="45"/>
              </a:spcBef>
              <a:buFont typeface="Wingdings"/>
              <a:buChar char=""/>
            </a:pPr>
            <a:endParaRPr sz="2950" dirty="0">
              <a:latin typeface="Times New Roman"/>
              <a:cs typeface="Times New Roman"/>
            </a:endParaRPr>
          </a:p>
          <a:p>
            <a:pPr marL="355600" indent="-342900">
              <a:lnSpc>
                <a:spcPct val="100000"/>
              </a:lnSpc>
              <a:buFont typeface="Wingdings"/>
              <a:buChar char=""/>
              <a:tabLst>
                <a:tab pos="355600" algn="l"/>
              </a:tabLst>
            </a:pPr>
            <a:r>
              <a:rPr sz="2400" spc="95" dirty="0">
                <a:latin typeface="Cambria"/>
                <a:cs typeface="Cambria"/>
              </a:rPr>
              <a:t>Project </a:t>
            </a:r>
            <a:r>
              <a:rPr sz="2400" spc="165" dirty="0">
                <a:latin typeface="Cambria"/>
                <a:cs typeface="Cambria"/>
              </a:rPr>
              <a:t>Fundraising</a:t>
            </a:r>
            <a:r>
              <a:rPr sz="2400" spc="375" dirty="0">
                <a:latin typeface="Cambria"/>
                <a:cs typeface="Cambria"/>
              </a:rPr>
              <a:t> </a:t>
            </a:r>
            <a:r>
              <a:rPr sz="2400" spc="125" dirty="0">
                <a:latin typeface="Cambria"/>
                <a:cs typeface="Cambria"/>
              </a:rPr>
              <a:t>Application</a:t>
            </a:r>
            <a:endParaRPr lang="en-US" sz="2400" spc="125" dirty="0">
              <a:latin typeface="Cambria"/>
              <a:cs typeface="Cambria"/>
            </a:endParaRPr>
          </a:p>
          <a:p>
            <a:pPr marL="355600" indent="-342900">
              <a:lnSpc>
                <a:spcPct val="100000"/>
              </a:lnSpc>
              <a:buFont typeface="Wingdings"/>
              <a:buChar char=""/>
              <a:tabLst>
                <a:tab pos="355600" algn="l"/>
              </a:tabLst>
            </a:pPr>
            <a:endParaRPr lang="en-US" sz="2400" spc="125" dirty="0">
              <a:latin typeface="Cambria"/>
              <a:cs typeface="Cambria"/>
            </a:endParaRPr>
          </a:p>
          <a:p>
            <a:pPr marL="355600" indent="-342900">
              <a:lnSpc>
                <a:spcPct val="100000"/>
              </a:lnSpc>
              <a:buFont typeface="Wingdings"/>
              <a:buChar char=""/>
              <a:tabLst>
                <a:tab pos="355600" algn="l"/>
              </a:tabLst>
            </a:pPr>
            <a:endParaRPr lang="en-US" sz="2400" spc="125" dirty="0">
              <a:latin typeface="Cambria"/>
              <a:cs typeface="Cambria"/>
            </a:endParaRPr>
          </a:p>
          <a:p>
            <a:pPr marL="355600" indent="-342900">
              <a:lnSpc>
                <a:spcPct val="100000"/>
              </a:lnSpc>
              <a:spcBef>
                <a:spcPts val="690"/>
              </a:spcBef>
              <a:buFont typeface="Wingdings"/>
              <a:buChar char=""/>
              <a:tabLst>
                <a:tab pos="355600" algn="l"/>
              </a:tabLst>
            </a:pPr>
            <a:r>
              <a:rPr lang="en-US" sz="2400" spc="95" dirty="0">
                <a:latin typeface="Cambria"/>
                <a:cs typeface="Cambria"/>
              </a:rPr>
              <a:t>Project</a:t>
            </a:r>
            <a:r>
              <a:rPr lang="en-US" sz="2400" spc="225" dirty="0">
                <a:latin typeface="Cambria"/>
                <a:cs typeface="Cambria"/>
              </a:rPr>
              <a:t> </a:t>
            </a:r>
            <a:r>
              <a:rPr lang="en-US" sz="2400" spc="110" dirty="0">
                <a:latin typeface="Cambria"/>
                <a:cs typeface="Cambria"/>
              </a:rPr>
              <a:t>Report</a:t>
            </a:r>
            <a:endParaRPr lang="en-US" sz="2400" dirty="0">
              <a:latin typeface="Cambria"/>
              <a:cs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4981" y="585693"/>
            <a:ext cx="5121275" cy="635000"/>
          </a:xfrm>
          <a:prstGeom prst="rect">
            <a:avLst/>
          </a:prstGeom>
        </p:spPr>
        <p:txBody>
          <a:bodyPr vert="horz" wrap="square" lIns="0" tIns="12065" rIns="0" bIns="0" rtlCol="0">
            <a:spAutoFit/>
          </a:bodyPr>
          <a:lstStyle/>
          <a:p>
            <a:pPr marL="12700">
              <a:lnSpc>
                <a:spcPct val="100000"/>
              </a:lnSpc>
              <a:spcBef>
                <a:spcPts val="95"/>
              </a:spcBef>
              <a:tabLst>
                <a:tab pos="1526540" algn="l"/>
              </a:tabLst>
            </a:pPr>
            <a:r>
              <a:rPr sz="4000" i="0" dirty="0">
                <a:latin typeface="Cambria"/>
                <a:cs typeface="Cambria"/>
              </a:rPr>
              <a:t>Time	Extensions??</a:t>
            </a:r>
            <a:endParaRPr sz="4000" dirty="0">
              <a:latin typeface="Cambria"/>
              <a:cs typeface="Cambria"/>
            </a:endParaRPr>
          </a:p>
        </p:txBody>
      </p:sp>
      <p:sp>
        <p:nvSpPr>
          <p:cNvPr id="3" name="object 3"/>
          <p:cNvSpPr txBox="1"/>
          <p:nvPr/>
        </p:nvSpPr>
        <p:spPr>
          <a:xfrm>
            <a:off x="1759288" y="1984230"/>
            <a:ext cx="5165090" cy="878840"/>
          </a:xfrm>
          <a:prstGeom prst="rect">
            <a:avLst/>
          </a:prstGeom>
        </p:spPr>
        <p:txBody>
          <a:bodyPr vert="horz" wrap="square" lIns="0" tIns="12065" rIns="0" bIns="0" rtlCol="0">
            <a:spAutoFit/>
          </a:bodyPr>
          <a:lstStyle/>
          <a:p>
            <a:pPr marL="355600" marR="5080" indent="-342900">
              <a:lnSpc>
                <a:spcPct val="100000"/>
              </a:lnSpc>
              <a:spcBef>
                <a:spcPts val="95"/>
              </a:spcBef>
            </a:pPr>
            <a:r>
              <a:rPr sz="2800" spc="340" dirty="0">
                <a:latin typeface="Cambria"/>
                <a:cs typeface="Cambria"/>
              </a:rPr>
              <a:t>Can </a:t>
            </a:r>
            <a:r>
              <a:rPr sz="2800" spc="40" dirty="0">
                <a:latin typeface="Cambria"/>
                <a:cs typeface="Cambria"/>
              </a:rPr>
              <a:t>I </a:t>
            </a:r>
            <a:r>
              <a:rPr sz="2800" spc="105" dirty="0">
                <a:latin typeface="Cambria"/>
                <a:cs typeface="Cambria"/>
              </a:rPr>
              <a:t>get </a:t>
            </a:r>
            <a:r>
              <a:rPr sz="2800" spc="250" dirty="0">
                <a:latin typeface="Cambria"/>
                <a:cs typeface="Cambria"/>
              </a:rPr>
              <a:t>a </a:t>
            </a:r>
            <a:r>
              <a:rPr sz="2800" spc="125" dirty="0">
                <a:latin typeface="Cambria"/>
                <a:cs typeface="Cambria"/>
              </a:rPr>
              <a:t>Time </a:t>
            </a:r>
            <a:r>
              <a:rPr sz="2800" spc="190" dirty="0">
                <a:latin typeface="Cambria"/>
                <a:cs typeface="Cambria"/>
              </a:rPr>
              <a:t>Extension </a:t>
            </a:r>
            <a:r>
              <a:rPr sz="2800" spc="95" dirty="0">
                <a:latin typeface="Cambria"/>
                <a:cs typeface="Cambria"/>
              </a:rPr>
              <a:t>to  </a:t>
            </a:r>
            <a:r>
              <a:rPr sz="2800" spc="135" dirty="0">
                <a:latin typeface="Cambria"/>
                <a:cs typeface="Cambria"/>
              </a:rPr>
              <a:t>complete </a:t>
            </a:r>
            <a:r>
              <a:rPr sz="2800" spc="195" dirty="0">
                <a:latin typeface="Cambria"/>
                <a:cs typeface="Cambria"/>
              </a:rPr>
              <a:t>my</a:t>
            </a:r>
            <a:r>
              <a:rPr sz="2800" spc="430" dirty="0">
                <a:latin typeface="Cambria"/>
                <a:cs typeface="Cambria"/>
              </a:rPr>
              <a:t> </a:t>
            </a:r>
            <a:r>
              <a:rPr sz="2800" spc="204" dirty="0">
                <a:latin typeface="Cambria"/>
                <a:cs typeface="Cambria"/>
              </a:rPr>
              <a:t>Eagle?</a:t>
            </a:r>
            <a:endParaRPr sz="2800" dirty="0">
              <a:latin typeface="Cambria"/>
              <a:cs typeface="Cambria"/>
            </a:endParaRPr>
          </a:p>
        </p:txBody>
      </p:sp>
      <p:sp>
        <p:nvSpPr>
          <p:cNvPr id="4" name="object 4"/>
          <p:cNvSpPr/>
          <p:nvPr/>
        </p:nvSpPr>
        <p:spPr>
          <a:xfrm>
            <a:off x="2817772" y="3506411"/>
            <a:ext cx="492125" cy="464184"/>
          </a:xfrm>
          <a:custGeom>
            <a:avLst/>
            <a:gdLst/>
            <a:ahLst/>
            <a:cxnLst/>
            <a:rect l="l" t="t" r="r" b="b"/>
            <a:pathLst>
              <a:path w="492125" h="464185">
                <a:moveTo>
                  <a:pt x="211897" y="0"/>
                </a:moveTo>
                <a:lnTo>
                  <a:pt x="150852" y="0"/>
                </a:lnTo>
                <a:lnTo>
                  <a:pt x="68653" y="45807"/>
                </a:lnTo>
                <a:lnTo>
                  <a:pt x="15251" y="129800"/>
                </a:lnTo>
                <a:lnTo>
                  <a:pt x="0" y="205291"/>
                </a:lnTo>
                <a:lnTo>
                  <a:pt x="98319" y="319777"/>
                </a:lnTo>
                <a:lnTo>
                  <a:pt x="233954" y="463947"/>
                </a:lnTo>
                <a:lnTo>
                  <a:pt x="309366" y="449510"/>
                </a:lnTo>
                <a:lnTo>
                  <a:pt x="491624" y="197600"/>
                </a:lnTo>
                <a:lnTo>
                  <a:pt x="453513" y="167107"/>
                </a:lnTo>
                <a:lnTo>
                  <a:pt x="317865" y="76368"/>
                </a:lnTo>
                <a:lnTo>
                  <a:pt x="211897" y="0"/>
                </a:lnTo>
                <a:close/>
              </a:path>
            </a:pathLst>
          </a:custGeom>
          <a:solidFill>
            <a:srgbClr val="B1B1B1"/>
          </a:solidFill>
        </p:spPr>
        <p:txBody>
          <a:bodyPr wrap="square" lIns="0" tIns="0" rIns="0" bIns="0" rtlCol="0"/>
          <a:lstStyle/>
          <a:p>
            <a:endParaRPr/>
          </a:p>
        </p:txBody>
      </p:sp>
      <p:sp>
        <p:nvSpPr>
          <p:cNvPr id="5" name="object 5"/>
          <p:cNvSpPr/>
          <p:nvPr/>
        </p:nvSpPr>
        <p:spPr>
          <a:xfrm>
            <a:off x="3054290" y="3682019"/>
            <a:ext cx="257670" cy="30358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78194" y="4946476"/>
            <a:ext cx="631825" cy="631825"/>
          </a:xfrm>
          <a:custGeom>
            <a:avLst/>
            <a:gdLst/>
            <a:ahLst/>
            <a:cxnLst/>
            <a:rect l="l" t="t" r="r" b="b"/>
            <a:pathLst>
              <a:path w="631825" h="631825">
                <a:moveTo>
                  <a:pt x="550956" y="0"/>
                </a:moveTo>
                <a:lnTo>
                  <a:pt x="536521" y="0"/>
                </a:lnTo>
                <a:lnTo>
                  <a:pt x="522154" y="2543"/>
                </a:lnTo>
                <a:lnTo>
                  <a:pt x="483975" y="25440"/>
                </a:lnTo>
                <a:lnTo>
                  <a:pt x="25429" y="484253"/>
                </a:lnTo>
                <a:lnTo>
                  <a:pt x="2495" y="522418"/>
                </a:lnTo>
                <a:lnTo>
                  <a:pt x="0" y="536835"/>
                </a:lnTo>
                <a:lnTo>
                  <a:pt x="0" y="551252"/>
                </a:lnTo>
                <a:lnTo>
                  <a:pt x="15244" y="592802"/>
                </a:lnTo>
                <a:lnTo>
                  <a:pt x="50859" y="624185"/>
                </a:lnTo>
                <a:lnTo>
                  <a:pt x="79662" y="631817"/>
                </a:lnTo>
                <a:lnTo>
                  <a:pt x="94097" y="631817"/>
                </a:lnTo>
                <a:lnTo>
                  <a:pt x="135580" y="615704"/>
                </a:lnTo>
                <a:lnTo>
                  <a:pt x="606065" y="147563"/>
                </a:lnTo>
                <a:lnTo>
                  <a:pt x="628055" y="109405"/>
                </a:lnTo>
                <a:lnTo>
                  <a:pt x="631495" y="94138"/>
                </a:lnTo>
                <a:lnTo>
                  <a:pt x="631495" y="79721"/>
                </a:lnTo>
                <a:lnTo>
                  <a:pt x="615374" y="39014"/>
                </a:lnTo>
                <a:lnTo>
                  <a:pt x="580635" y="7630"/>
                </a:lnTo>
                <a:lnTo>
                  <a:pt x="550956" y="0"/>
                </a:lnTo>
                <a:close/>
              </a:path>
            </a:pathLst>
          </a:custGeom>
          <a:solidFill>
            <a:srgbClr val="996633"/>
          </a:solidFill>
        </p:spPr>
        <p:txBody>
          <a:bodyPr wrap="square" lIns="0" tIns="0" rIns="0" bIns="0" rtlCol="0"/>
          <a:lstStyle/>
          <a:p>
            <a:endParaRPr/>
          </a:p>
        </p:txBody>
      </p:sp>
      <p:sp>
        <p:nvSpPr>
          <p:cNvPr id="7" name="object 7"/>
          <p:cNvSpPr/>
          <p:nvPr/>
        </p:nvSpPr>
        <p:spPr>
          <a:xfrm>
            <a:off x="3974822" y="4943083"/>
            <a:ext cx="638810" cy="638810"/>
          </a:xfrm>
          <a:custGeom>
            <a:avLst/>
            <a:gdLst/>
            <a:ahLst/>
            <a:cxnLst/>
            <a:rect l="l" t="t" r="r" b="b"/>
            <a:pathLst>
              <a:path w="638810" h="638810">
                <a:moveTo>
                  <a:pt x="554599" y="0"/>
                </a:moveTo>
                <a:lnTo>
                  <a:pt x="539624" y="0"/>
                </a:lnTo>
                <a:lnTo>
                  <a:pt x="524582" y="2651"/>
                </a:lnTo>
                <a:lnTo>
                  <a:pt x="485054" y="26344"/>
                </a:lnTo>
                <a:lnTo>
                  <a:pt x="26306" y="485340"/>
                </a:lnTo>
                <a:lnTo>
                  <a:pt x="2630" y="524907"/>
                </a:lnTo>
                <a:lnTo>
                  <a:pt x="0" y="539931"/>
                </a:lnTo>
                <a:lnTo>
                  <a:pt x="0" y="554922"/>
                </a:lnTo>
                <a:lnTo>
                  <a:pt x="15918" y="598227"/>
                </a:lnTo>
                <a:lnTo>
                  <a:pt x="52680" y="630670"/>
                </a:lnTo>
                <a:lnTo>
                  <a:pt x="82629" y="638602"/>
                </a:lnTo>
                <a:lnTo>
                  <a:pt x="97806" y="638602"/>
                </a:lnTo>
                <a:lnTo>
                  <a:pt x="113590" y="635098"/>
                </a:lnTo>
                <a:lnTo>
                  <a:pt x="123796" y="631908"/>
                </a:lnTo>
                <a:lnTo>
                  <a:pt x="83758" y="631898"/>
                </a:lnTo>
                <a:lnTo>
                  <a:pt x="83034" y="631818"/>
                </a:lnTo>
                <a:lnTo>
                  <a:pt x="83462" y="631818"/>
                </a:lnTo>
                <a:lnTo>
                  <a:pt x="69418" y="628506"/>
                </a:lnTo>
                <a:lnTo>
                  <a:pt x="56857" y="624817"/>
                </a:lnTo>
                <a:lnTo>
                  <a:pt x="56188" y="624817"/>
                </a:lnTo>
                <a:lnTo>
                  <a:pt x="55176" y="624323"/>
                </a:lnTo>
                <a:lnTo>
                  <a:pt x="55497" y="624323"/>
                </a:lnTo>
                <a:lnTo>
                  <a:pt x="44316" y="616336"/>
                </a:lnTo>
                <a:lnTo>
                  <a:pt x="32922" y="607369"/>
                </a:lnTo>
                <a:lnTo>
                  <a:pt x="31163" y="605673"/>
                </a:lnTo>
                <a:lnTo>
                  <a:pt x="21498" y="594361"/>
                </a:lnTo>
                <a:lnTo>
                  <a:pt x="21286" y="594136"/>
                </a:lnTo>
                <a:lnTo>
                  <a:pt x="21211" y="593990"/>
                </a:lnTo>
                <a:lnTo>
                  <a:pt x="14278" y="583196"/>
                </a:lnTo>
                <a:lnTo>
                  <a:pt x="13827" y="582494"/>
                </a:lnTo>
                <a:lnTo>
                  <a:pt x="9307" y="569352"/>
                </a:lnTo>
                <a:lnTo>
                  <a:pt x="9155" y="568990"/>
                </a:lnTo>
                <a:lnTo>
                  <a:pt x="9144" y="568779"/>
                </a:lnTo>
                <a:lnTo>
                  <a:pt x="6818" y="554922"/>
                </a:lnTo>
                <a:lnTo>
                  <a:pt x="6745" y="554645"/>
                </a:lnTo>
                <a:lnTo>
                  <a:pt x="6677" y="540815"/>
                </a:lnTo>
                <a:lnTo>
                  <a:pt x="9134" y="526998"/>
                </a:lnTo>
                <a:lnTo>
                  <a:pt x="9241" y="526398"/>
                </a:lnTo>
                <a:lnTo>
                  <a:pt x="13958" y="513985"/>
                </a:lnTo>
                <a:lnTo>
                  <a:pt x="14165" y="513431"/>
                </a:lnTo>
                <a:lnTo>
                  <a:pt x="21238" y="501727"/>
                </a:lnTo>
                <a:lnTo>
                  <a:pt x="21517" y="501261"/>
                </a:lnTo>
                <a:lnTo>
                  <a:pt x="31203" y="490042"/>
                </a:lnTo>
                <a:lnTo>
                  <a:pt x="489601" y="31411"/>
                </a:lnTo>
                <a:lnTo>
                  <a:pt x="501060" y="21568"/>
                </a:lnTo>
                <a:lnTo>
                  <a:pt x="501446" y="21237"/>
                </a:lnTo>
                <a:lnTo>
                  <a:pt x="513172" y="14228"/>
                </a:lnTo>
                <a:lnTo>
                  <a:pt x="513655" y="13937"/>
                </a:lnTo>
                <a:lnTo>
                  <a:pt x="513816" y="13937"/>
                </a:lnTo>
                <a:lnTo>
                  <a:pt x="526241" y="9276"/>
                </a:lnTo>
                <a:lnTo>
                  <a:pt x="526066" y="9276"/>
                </a:lnTo>
                <a:lnTo>
                  <a:pt x="526673" y="9114"/>
                </a:lnTo>
                <a:lnTo>
                  <a:pt x="526985" y="9114"/>
                </a:lnTo>
                <a:lnTo>
                  <a:pt x="540195" y="6786"/>
                </a:lnTo>
                <a:lnTo>
                  <a:pt x="539894" y="6786"/>
                </a:lnTo>
                <a:lnTo>
                  <a:pt x="540501" y="6732"/>
                </a:lnTo>
                <a:lnTo>
                  <a:pt x="582022" y="6732"/>
                </a:lnTo>
                <a:lnTo>
                  <a:pt x="570450" y="2637"/>
                </a:lnTo>
                <a:lnTo>
                  <a:pt x="554599" y="0"/>
                </a:lnTo>
                <a:close/>
              </a:path>
              <a:path w="638810" h="638810">
                <a:moveTo>
                  <a:pt x="83462" y="631818"/>
                </a:moveTo>
                <a:lnTo>
                  <a:pt x="83034" y="631818"/>
                </a:lnTo>
                <a:lnTo>
                  <a:pt x="83844" y="631908"/>
                </a:lnTo>
                <a:lnTo>
                  <a:pt x="83462" y="631818"/>
                </a:lnTo>
                <a:close/>
              </a:path>
              <a:path w="638810" h="638810">
                <a:moveTo>
                  <a:pt x="97088" y="631818"/>
                </a:moveTo>
                <a:lnTo>
                  <a:pt x="83462" y="631818"/>
                </a:lnTo>
                <a:lnTo>
                  <a:pt x="83844" y="631908"/>
                </a:lnTo>
                <a:lnTo>
                  <a:pt x="123826" y="631898"/>
                </a:lnTo>
                <a:lnTo>
                  <a:pt x="96727" y="631898"/>
                </a:lnTo>
                <a:lnTo>
                  <a:pt x="97088" y="631818"/>
                </a:lnTo>
                <a:close/>
              </a:path>
              <a:path w="638810" h="638810">
                <a:moveTo>
                  <a:pt x="130997" y="628506"/>
                </a:moveTo>
                <a:lnTo>
                  <a:pt x="111972" y="628506"/>
                </a:lnTo>
                <a:lnTo>
                  <a:pt x="111702" y="628580"/>
                </a:lnTo>
                <a:lnTo>
                  <a:pt x="96727" y="631898"/>
                </a:lnTo>
                <a:lnTo>
                  <a:pt x="97469" y="631818"/>
                </a:lnTo>
                <a:lnTo>
                  <a:pt x="124083" y="631818"/>
                </a:lnTo>
                <a:lnTo>
                  <a:pt x="127756" y="630670"/>
                </a:lnTo>
                <a:lnTo>
                  <a:pt x="130997" y="628506"/>
                </a:lnTo>
                <a:close/>
              </a:path>
              <a:path w="638810" h="638810">
                <a:moveTo>
                  <a:pt x="124083" y="631818"/>
                </a:moveTo>
                <a:lnTo>
                  <a:pt x="97469" y="631818"/>
                </a:lnTo>
                <a:lnTo>
                  <a:pt x="96727" y="631898"/>
                </a:lnTo>
                <a:lnTo>
                  <a:pt x="123826" y="631898"/>
                </a:lnTo>
                <a:lnTo>
                  <a:pt x="124083" y="631818"/>
                </a:lnTo>
                <a:close/>
              </a:path>
              <a:path w="638810" h="638810">
                <a:moveTo>
                  <a:pt x="69450" y="628516"/>
                </a:moveTo>
                <a:lnTo>
                  <a:pt x="69611" y="628563"/>
                </a:lnTo>
                <a:lnTo>
                  <a:pt x="69450" y="628516"/>
                </a:lnTo>
                <a:close/>
              </a:path>
              <a:path w="638810" h="638810">
                <a:moveTo>
                  <a:pt x="124782" y="624489"/>
                </a:moveTo>
                <a:lnTo>
                  <a:pt x="111851" y="628533"/>
                </a:lnTo>
                <a:lnTo>
                  <a:pt x="130997" y="628506"/>
                </a:lnTo>
                <a:lnTo>
                  <a:pt x="136618" y="624755"/>
                </a:lnTo>
                <a:lnTo>
                  <a:pt x="124383" y="624755"/>
                </a:lnTo>
                <a:lnTo>
                  <a:pt x="124782" y="624489"/>
                </a:lnTo>
                <a:close/>
              </a:path>
              <a:path w="638810" h="638810">
                <a:moveTo>
                  <a:pt x="55176" y="624323"/>
                </a:moveTo>
                <a:lnTo>
                  <a:pt x="56188" y="624817"/>
                </a:lnTo>
                <a:lnTo>
                  <a:pt x="55720" y="624483"/>
                </a:lnTo>
                <a:lnTo>
                  <a:pt x="55176" y="624323"/>
                </a:lnTo>
                <a:close/>
              </a:path>
              <a:path w="638810" h="638810">
                <a:moveTo>
                  <a:pt x="55720" y="624483"/>
                </a:moveTo>
                <a:lnTo>
                  <a:pt x="56188" y="624817"/>
                </a:lnTo>
                <a:lnTo>
                  <a:pt x="56857" y="624817"/>
                </a:lnTo>
                <a:lnTo>
                  <a:pt x="55720" y="624483"/>
                </a:lnTo>
                <a:close/>
              </a:path>
              <a:path w="638810" h="638810">
                <a:moveTo>
                  <a:pt x="125260" y="624340"/>
                </a:moveTo>
                <a:lnTo>
                  <a:pt x="124782" y="624489"/>
                </a:lnTo>
                <a:lnTo>
                  <a:pt x="124383" y="624755"/>
                </a:lnTo>
                <a:lnTo>
                  <a:pt x="125260" y="624340"/>
                </a:lnTo>
                <a:close/>
              </a:path>
              <a:path w="638810" h="638810">
                <a:moveTo>
                  <a:pt x="137240" y="624340"/>
                </a:moveTo>
                <a:lnTo>
                  <a:pt x="125260" y="624340"/>
                </a:lnTo>
                <a:lnTo>
                  <a:pt x="124383" y="624755"/>
                </a:lnTo>
                <a:lnTo>
                  <a:pt x="136618" y="624755"/>
                </a:lnTo>
                <a:lnTo>
                  <a:pt x="137240" y="624340"/>
                </a:lnTo>
                <a:close/>
              </a:path>
              <a:path w="638810" h="638810">
                <a:moveTo>
                  <a:pt x="148070" y="616274"/>
                </a:moveTo>
                <a:lnTo>
                  <a:pt x="137132" y="616274"/>
                </a:lnTo>
                <a:lnTo>
                  <a:pt x="124782" y="624489"/>
                </a:lnTo>
                <a:lnTo>
                  <a:pt x="125260" y="624340"/>
                </a:lnTo>
                <a:lnTo>
                  <a:pt x="137240" y="624340"/>
                </a:lnTo>
                <a:lnTo>
                  <a:pt x="141019" y="621812"/>
                </a:lnTo>
                <a:lnTo>
                  <a:pt x="148070" y="616274"/>
                </a:lnTo>
                <a:close/>
              </a:path>
              <a:path w="638810" h="638810">
                <a:moveTo>
                  <a:pt x="55497" y="624323"/>
                </a:moveTo>
                <a:lnTo>
                  <a:pt x="55176" y="624323"/>
                </a:lnTo>
                <a:lnTo>
                  <a:pt x="55720" y="624483"/>
                </a:lnTo>
                <a:lnTo>
                  <a:pt x="55497" y="624323"/>
                </a:lnTo>
                <a:close/>
              </a:path>
              <a:path w="638810" h="638810">
                <a:moveTo>
                  <a:pt x="44333" y="616336"/>
                </a:moveTo>
                <a:close/>
              </a:path>
              <a:path w="638810" h="638810">
                <a:moveTo>
                  <a:pt x="158324" y="607100"/>
                </a:moveTo>
                <a:lnTo>
                  <a:pt x="148726" y="607108"/>
                </a:lnTo>
                <a:lnTo>
                  <a:pt x="148464" y="607369"/>
                </a:lnTo>
                <a:lnTo>
                  <a:pt x="136862" y="616430"/>
                </a:lnTo>
                <a:lnTo>
                  <a:pt x="137132" y="616274"/>
                </a:lnTo>
                <a:lnTo>
                  <a:pt x="148070" y="616274"/>
                </a:lnTo>
                <a:lnTo>
                  <a:pt x="153118" y="612310"/>
                </a:lnTo>
                <a:lnTo>
                  <a:pt x="158324" y="607100"/>
                </a:lnTo>
                <a:close/>
              </a:path>
              <a:path w="638810" h="638810">
                <a:moveTo>
                  <a:pt x="32589" y="607108"/>
                </a:moveTo>
                <a:lnTo>
                  <a:pt x="32849" y="607369"/>
                </a:lnTo>
                <a:lnTo>
                  <a:pt x="32589" y="607108"/>
                </a:lnTo>
                <a:close/>
              </a:path>
              <a:path w="638810" h="638810">
                <a:moveTo>
                  <a:pt x="148727" y="607105"/>
                </a:moveTo>
                <a:lnTo>
                  <a:pt x="148392" y="607369"/>
                </a:lnTo>
                <a:lnTo>
                  <a:pt x="148727" y="607105"/>
                </a:lnTo>
                <a:close/>
              </a:path>
              <a:path w="638810" h="638810">
                <a:moveTo>
                  <a:pt x="32581" y="607100"/>
                </a:moveTo>
                <a:close/>
              </a:path>
              <a:path w="638810" h="638810">
                <a:moveTo>
                  <a:pt x="615607" y="148561"/>
                </a:moveTo>
                <a:lnTo>
                  <a:pt x="607010" y="148561"/>
                </a:lnTo>
                <a:lnTo>
                  <a:pt x="606740" y="148865"/>
                </a:lnTo>
                <a:lnTo>
                  <a:pt x="148727" y="607105"/>
                </a:lnTo>
                <a:lnTo>
                  <a:pt x="158324" y="607100"/>
                </a:lnTo>
                <a:lnTo>
                  <a:pt x="611934" y="153216"/>
                </a:lnTo>
                <a:lnTo>
                  <a:pt x="615607" y="148561"/>
                </a:lnTo>
                <a:close/>
              </a:path>
              <a:path w="638810" h="638810">
                <a:moveTo>
                  <a:pt x="31201" y="605673"/>
                </a:moveTo>
                <a:lnTo>
                  <a:pt x="31365" y="605864"/>
                </a:lnTo>
                <a:lnTo>
                  <a:pt x="31201" y="605673"/>
                </a:lnTo>
                <a:close/>
              </a:path>
              <a:path w="638810" h="638810">
                <a:moveTo>
                  <a:pt x="21180" y="593990"/>
                </a:moveTo>
                <a:lnTo>
                  <a:pt x="21450" y="594361"/>
                </a:lnTo>
                <a:lnTo>
                  <a:pt x="21305" y="594136"/>
                </a:lnTo>
                <a:lnTo>
                  <a:pt x="21180" y="593990"/>
                </a:lnTo>
                <a:close/>
              </a:path>
              <a:path w="638810" h="638810">
                <a:moveTo>
                  <a:pt x="21305" y="594136"/>
                </a:moveTo>
                <a:lnTo>
                  <a:pt x="21450" y="594361"/>
                </a:lnTo>
                <a:lnTo>
                  <a:pt x="21305" y="594136"/>
                </a:lnTo>
                <a:close/>
              </a:path>
              <a:path w="638810" h="638810">
                <a:moveTo>
                  <a:pt x="21211" y="593990"/>
                </a:moveTo>
                <a:lnTo>
                  <a:pt x="21305" y="594136"/>
                </a:lnTo>
                <a:lnTo>
                  <a:pt x="21211" y="593990"/>
                </a:lnTo>
                <a:close/>
              </a:path>
              <a:path w="638810" h="638810">
                <a:moveTo>
                  <a:pt x="13827" y="582494"/>
                </a:moveTo>
                <a:lnTo>
                  <a:pt x="14165" y="583196"/>
                </a:lnTo>
                <a:lnTo>
                  <a:pt x="14028" y="582807"/>
                </a:lnTo>
                <a:lnTo>
                  <a:pt x="13827" y="582494"/>
                </a:lnTo>
                <a:close/>
              </a:path>
              <a:path w="638810" h="638810">
                <a:moveTo>
                  <a:pt x="14028" y="582807"/>
                </a:moveTo>
                <a:lnTo>
                  <a:pt x="14165" y="583196"/>
                </a:lnTo>
                <a:lnTo>
                  <a:pt x="14028" y="582807"/>
                </a:lnTo>
                <a:close/>
              </a:path>
              <a:path w="638810" h="638810">
                <a:moveTo>
                  <a:pt x="13918" y="582494"/>
                </a:moveTo>
                <a:lnTo>
                  <a:pt x="14028" y="582807"/>
                </a:lnTo>
                <a:lnTo>
                  <a:pt x="13918" y="582494"/>
                </a:lnTo>
                <a:close/>
              </a:path>
              <a:path w="638810" h="638810">
                <a:moveTo>
                  <a:pt x="9106" y="568779"/>
                </a:moveTo>
                <a:lnTo>
                  <a:pt x="9241" y="569352"/>
                </a:lnTo>
                <a:lnTo>
                  <a:pt x="9180" y="568990"/>
                </a:lnTo>
                <a:lnTo>
                  <a:pt x="9106" y="568779"/>
                </a:lnTo>
                <a:close/>
              </a:path>
              <a:path w="638810" h="638810">
                <a:moveTo>
                  <a:pt x="9180" y="568990"/>
                </a:moveTo>
                <a:lnTo>
                  <a:pt x="9241" y="569352"/>
                </a:lnTo>
                <a:lnTo>
                  <a:pt x="9180" y="568990"/>
                </a:lnTo>
                <a:close/>
              </a:path>
              <a:path w="638810" h="638810">
                <a:moveTo>
                  <a:pt x="9144" y="568779"/>
                </a:moveTo>
                <a:lnTo>
                  <a:pt x="9180" y="568990"/>
                </a:lnTo>
                <a:lnTo>
                  <a:pt x="9144" y="568779"/>
                </a:lnTo>
                <a:close/>
              </a:path>
              <a:path w="638810" h="638810">
                <a:moveTo>
                  <a:pt x="6745" y="554487"/>
                </a:moveTo>
                <a:lnTo>
                  <a:pt x="6745" y="554645"/>
                </a:lnTo>
                <a:lnTo>
                  <a:pt x="6745" y="554487"/>
                </a:lnTo>
                <a:close/>
              </a:path>
              <a:path w="638810" h="638810">
                <a:moveTo>
                  <a:pt x="6745" y="554085"/>
                </a:moveTo>
                <a:lnTo>
                  <a:pt x="6745" y="554487"/>
                </a:lnTo>
                <a:lnTo>
                  <a:pt x="6745" y="554085"/>
                </a:lnTo>
                <a:close/>
              </a:path>
              <a:path w="638810" h="638810">
                <a:moveTo>
                  <a:pt x="6745" y="540436"/>
                </a:moveTo>
                <a:lnTo>
                  <a:pt x="6677" y="540815"/>
                </a:lnTo>
                <a:lnTo>
                  <a:pt x="6745" y="540436"/>
                </a:lnTo>
                <a:close/>
              </a:path>
              <a:path w="638810" h="638810">
                <a:moveTo>
                  <a:pt x="6782" y="540228"/>
                </a:moveTo>
                <a:lnTo>
                  <a:pt x="6745" y="540436"/>
                </a:lnTo>
                <a:lnTo>
                  <a:pt x="6782" y="540228"/>
                </a:lnTo>
                <a:close/>
              </a:path>
              <a:path w="638810" h="638810">
                <a:moveTo>
                  <a:pt x="9241" y="526398"/>
                </a:moveTo>
                <a:lnTo>
                  <a:pt x="9106" y="526998"/>
                </a:lnTo>
                <a:lnTo>
                  <a:pt x="9159" y="526854"/>
                </a:lnTo>
                <a:lnTo>
                  <a:pt x="9241" y="526398"/>
                </a:lnTo>
                <a:close/>
              </a:path>
              <a:path w="638810" h="638810">
                <a:moveTo>
                  <a:pt x="9159" y="526854"/>
                </a:moveTo>
                <a:lnTo>
                  <a:pt x="9106" y="526998"/>
                </a:lnTo>
                <a:lnTo>
                  <a:pt x="9159" y="526854"/>
                </a:lnTo>
                <a:close/>
              </a:path>
              <a:path w="638810" h="638810">
                <a:moveTo>
                  <a:pt x="9330" y="526398"/>
                </a:moveTo>
                <a:lnTo>
                  <a:pt x="9159" y="526854"/>
                </a:lnTo>
                <a:lnTo>
                  <a:pt x="9330" y="526398"/>
                </a:lnTo>
                <a:close/>
              </a:path>
              <a:path w="638810" h="638810">
                <a:moveTo>
                  <a:pt x="14165" y="513431"/>
                </a:moveTo>
                <a:lnTo>
                  <a:pt x="13895" y="513985"/>
                </a:lnTo>
                <a:lnTo>
                  <a:pt x="14063" y="513704"/>
                </a:lnTo>
                <a:lnTo>
                  <a:pt x="14165" y="513431"/>
                </a:lnTo>
                <a:close/>
              </a:path>
              <a:path w="638810" h="638810">
                <a:moveTo>
                  <a:pt x="14063" y="513704"/>
                </a:moveTo>
                <a:lnTo>
                  <a:pt x="13895" y="513985"/>
                </a:lnTo>
                <a:lnTo>
                  <a:pt x="14063" y="513704"/>
                </a:lnTo>
                <a:close/>
              </a:path>
              <a:path w="638810" h="638810">
                <a:moveTo>
                  <a:pt x="14226" y="513431"/>
                </a:moveTo>
                <a:lnTo>
                  <a:pt x="14063" y="513704"/>
                </a:lnTo>
                <a:lnTo>
                  <a:pt x="14226" y="513431"/>
                </a:lnTo>
                <a:close/>
              </a:path>
              <a:path w="638810" h="638810">
                <a:moveTo>
                  <a:pt x="21517" y="501261"/>
                </a:moveTo>
                <a:lnTo>
                  <a:pt x="21180" y="501727"/>
                </a:lnTo>
                <a:lnTo>
                  <a:pt x="21373" y="501501"/>
                </a:lnTo>
                <a:lnTo>
                  <a:pt x="21517" y="501261"/>
                </a:lnTo>
                <a:close/>
              </a:path>
              <a:path w="638810" h="638810">
                <a:moveTo>
                  <a:pt x="21373" y="501501"/>
                </a:moveTo>
                <a:lnTo>
                  <a:pt x="21180" y="501727"/>
                </a:lnTo>
                <a:lnTo>
                  <a:pt x="21373" y="501501"/>
                </a:lnTo>
                <a:close/>
              </a:path>
              <a:path w="638810" h="638810">
                <a:moveTo>
                  <a:pt x="21579" y="501261"/>
                </a:moveTo>
                <a:lnTo>
                  <a:pt x="21373" y="501501"/>
                </a:lnTo>
                <a:lnTo>
                  <a:pt x="21579" y="501261"/>
                </a:lnTo>
                <a:close/>
              </a:path>
              <a:path w="638810" h="638810">
                <a:moveTo>
                  <a:pt x="31365" y="489853"/>
                </a:moveTo>
                <a:lnTo>
                  <a:pt x="31163" y="490042"/>
                </a:lnTo>
                <a:lnTo>
                  <a:pt x="31365" y="489853"/>
                </a:lnTo>
                <a:close/>
              </a:path>
              <a:path w="638810" h="638810">
                <a:moveTo>
                  <a:pt x="606862" y="148709"/>
                </a:moveTo>
                <a:lnTo>
                  <a:pt x="606706" y="148865"/>
                </a:lnTo>
                <a:lnTo>
                  <a:pt x="606862" y="148709"/>
                </a:lnTo>
                <a:close/>
              </a:path>
              <a:path w="638810" h="638810">
                <a:moveTo>
                  <a:pt x="624159" y="124863"/>
                </a:moveTo>
                <a:lnTo>
                  <a:pt x="615913" y="137207"/>
                </a:lnTo>
                <a:lnTo>
                  <a:pt x="606862" y="148709"/>
                </a:lnTo>
                <a:lnTo>
                  <a:pt x="607010" y="148561"/>
                </a:lnTo>
                <a:lnTo>
                  <a:pt x="615607" y="148561"/>
                </a:lnTo>
                <a:lnTo>
                  <a:pt x="621512" y="141079"/>
                </a:lnTo>
                <a:lnTo>
                  <a:pt x="630281" y="127843"/>
                </a:lnTo>
                <a:lnTo>
                  <a:pt x="631063" y="125354"/>
                </a:lnTo>
                <a:lnTo>
                  <a:pt x="624008" y="125354"/>
                </a:lnTo>
                <a:lnTo>
                  <a:pt x="624159" y="124863"/>
                </a:lnTo>
                <a:close/>
              </a:path>
              <a:path w="638810" h="638810">
                <a:moveTo>
                  <a:pt x="616048" y="136991"/>
                </a:moveTo>
                <a:lnTo>
                  <a:pt x="615879" y="137207"/>
                </a:lnTo>
                <a:lnTo>
                  <a:pt x="616048" y="136991"/>
                </a:lnTo>
                <a:close/>
              </a:path>
              <a:path w="638810" h="638810">
                <a:moveTo>
                  <a:pt x="624412" y="124483"/>
                </a:moveTo>
                <a:lnTo>
                  <a:pt x="624159" y="124863"/>
                </a:lnTo>
                <a:lnTo>
                  <a:pt x="624008" y="125354"/>
                </a:lnTo>
                <a:lnTo>
                  <a:pt x="624412" y="124483"/>
                </a:lnTo>
                <a:close/>
              </a:path>
              <a:path w="638810" h="638810">
                <a:moveTo>
                  <a:pt x="631336" y="124483"/>
                </a:moveTo>
                <a:lnTo>
                  <a:pt x="624412" y="124483"/>
                </a:lnTo>
                <a:lnTo>
                  <a:pt x="624008" y="125354"/>
                </a:lnTo>
                <a:lnTo>
                  <a:pt x="631063" y="125354"/>
                </a:lnTo>
                <a:lnTo>
                  <a:pt x="631336" y="124483"/>
                </a:lnTo>
                <a:close/>
              </a:path>
              <a:path w="638810" h="638810">
                <a:moveTo>
                  <a:pt x="635153" y="111780"/>
                </a:moveTo>
                <a:lnTo>
                  <a:pt x="628190" y="111780"/>
                </a:lnTo>
                <a:lnTo>
                  <a:pt x="628122" y="112057"/>
                </a:lnTo>
                <a:lnTo>
                  <a:pt x="624159" y="124863"/>
                </a:lnTo>
                <a:lnTo>
                  <a:pt x="624412" y="124483"/>
                </a:lnTo>
                <a:lnTo>
                  <a:pt x="631336" y="124483"/>
                </a:lnTo>
                <a:lnTo>
                  <a:pt x="634733" y="113669"/>
                </a:lnTo>
                <a:lnTo>
                  <a:pt x="635153" y="111780"/>
                </a:lnTo>
                <a:close/>
              </a:path>
              <a:path w="638810" h="638810">
                <a:moveTo>
                  <a:pt x="628171" y="111842"/>
                </a:moveTo>
                <a:lnTo>
                  <a:pt x="628105" y="112057"/>
                </a:lnTo>
                <a:lnTo>
                  <a:pt x="628171" y="111842"/>
                </a:lnTo>
                <a:close/>
              </a:path>
              <a:path w="638810" h="638810">
                <a:moveTo>
                  <a:pt x="638240" y="96796"/>
                </a:moveTo>
                <a:lnTo>
                  <a:pt x="631562" y="96796"/>
                </a:lnTo>
                <a:lnTo>
                  <a:pt x="631428" y="97532"/>
                </a:lnTo>
                <a:lnTo>
                  <a:pt x="631313" y="97903"/>
                </a:lnTo>
                <a:lnTo>
                  <a:pt x="628171" y="111842"/>
                </a:lnTo>
                <a:lnTo>
                  <a:pt x="635153" y="111780"/>
                </a:lnTo>
                <a:lnTo>
                  <a:pt x="638240" y="97903"/>
                </a:lnTo>
                <a:lnTo>
                  <a:pt x="638240" y="96796"/>
                </a:lnTo>
                <a:close/>
              </a:path>
              <a:path w="638810" h="638810">
                <a:moveTo>
                  <a:pt x="631428" y="97395"/>
                </a:moveTo>
                <a:lnTo>
                  <a:pt x="631397" y="97532"/>
                </a:lnTo>
                <a:lnTo>
                  <a:pt x="631428" y="97395"/>
                </a:lnTo>
                <a:close/>
              </a:path>
              <a:path w="638810" h="638810">
                <a:moveTo>
                  <a:pt x="631562" y="96796"/>
                </a:moveTo>
                <a:lnTo>
                  <a:pt x="631428" y="97395"/>
                </a:lnTo>
                <a:lnTo>
                  <a:pt x="631428" y="97532"/>
                </a:lnTo>
                <a:lnTo>
                  <a:pt x="631562" y="96796"/>
                </a:lnTo>
                <a:close/>
              </a:path>
              <a:path w="638810" h="638810">
                <a:moveTo>
                  <a:pt x="631428" y="83325"/>
                </a:moveTo>
                <a:lnTo>
                  <a:pt x="631428" y="97395"/>
                </a:lnTo>
                <a:lnTo>
                  <a:pt x="631562" y="96796"/>
                </a:lnTo>
                <a:lnTo>
                  <a:pt x="638240" y="96796"/>
                </a:lnTo>
                <a:lnTo>
                  <a:pt x="638240" y="83891"/>
                </a:lnTo>
                <a:lnTo>
                  <a:pt x="631562" y="83891"/>
                </a:lnTo>
                <a:lnTo>
                  <a:pt x="631428" y="83325"/>
                </a:lnTo>
                <a:close/>
              </a:path>
              <a:path w="638810" h="638810">
                <a:moveTo>
                  <a:pt x="631428" y="83115"/>
                </a:moveTo>
                <a:lnTo>
                  <a:pt x="631428" y="83325"/>
                </a:lnTo>
                <a:lnTo>
                  <a:pt x="631562" y="83891"/>
                </a:lnTo>
                <a:lnTo>
                  <a:pt x="631428" y="83115"/>
                </a:lnTo>
                <a:close/>
              </a:path>
              <a:path w="638810" h="638810">
                <a:moveTo>
                  <a:pt x="638240" y="83115"/>
                </a:moveTo>
                <a:lnTo>
                  <a:pt x="631428" y="83115"/>
                </a:lnTo>
                <a:lnTo>
                  <a:pt x="631562" y="83891"/>
                </a:lnTo>
                <a:lnTo>
                  <a:pt x="638240" y="83891"/>
                </a:lnTo>
                <a:lnTo>
                  <a:pt x="638240" y="83115"/>
                </a:lnTo>
                <a:close/>
              </a:path>
              <a:path w="638810" h="638810">
                <a:moveTo>
                  <a:pt x="624073" y="55682"/>
                </a:moveTo>
                <a:lnTo>
                  <a:pt x="628190" y="69656"/>
                </a:lnTo>
                <a:lnTo>
                  <a:pt x="631428" y="83325"/>
                </a:lnTo>
                <a:lnTo>
                  <a:pt x="631428" y="83115"/>
                </a:lnTo>
                <a:lnTo>
                  <a:pt x="638240" y="83115"/>
                </a:lnTo>
                <a:lnTo>
                  <a:pt x="638240" y="82717"/>
                </a:lnTo>
                <a:lnTo>
                  <a:pt x="634733" y="67827"/>
                </a:lnTo>
                <a:lnTo>
                  <a:pt x="631310" y="56251"/>
                </a:lnTo>
                <a:lnTo>
                  <a:pt x="624480" y="56251"/>
                </a:lnTo>
                <a:lnTo>
                  <a:pt x="624073" y="55682"/>
                </a:lnTo>
                <a:close/>
              </a:path>
              <a:path w="638810" h="638810">
                <a:moveTo>
                  <a:pt x="628122" y="69474"/>
                </a:moveTo>
                <a:lnTo>
                  <a:pt x="628166" y="69656"/>
                </a:lnTo>
                <a:lnTo>
                  <a:pt x="628122" y="69474"/>
                </a:lnTo>
                <a:close/>
              </a:path>
              <a:path w="638810" h="638810">
                <a:moveTo>
                  <a:pt x="623940" y="55232"/>
                </a:moveTo>
                <a:lnTo>
                  <a:pt x="624073" y="55682"/>
                </a:lnTo>
                <a:lnTo>
                  <a:pt x="624480" y="56251"/>
                </a:lnTo>
                <a:lnTo>
                  <a:pt x="623940" y="55232"/>
                </a:lnTo>
                <a:close/>
              </a:path>
              <a:path w="638810" h="638810">
                <a:moveTo>
                  <a:pt x="631009" y="55232"/>
                </a:moveTo>
                <a:lnTo>
                  <a:pt x="623940" y="55232"/>
                </a:lnTo>
                <a:lnTo>
                  <a:pt x="624480" y="56251"/>
                </a:lnTo>
                <a:lnTo>
                  <a:pt x="631310" y="56251"/>
                </a:lnTo>
                <a:lnTo>
                  <a:pt x="631009" y="55232"/>
                </a:lnTo>
                <a:close/>
              </a:path>
              <a:path w="638810" h="638810">
                <a:moveTo>
                  <a:pt x="624300" y="44377"/>
                </a:moveTo>
                <a:lnTo>
                  <a:pt x="615981" y="44377"/>
                </a:lnTo>
                <a:lnTo>
                  <a:pt x="624073" y="55682"/>
                </a:lnTo>
                <a:lnTo>
                  <a:pt x="623940" y="55232"/>
                </a:lnTo>
                <a:lnTo>
                  <a:pt x="631009" y="55232"/>
                </a:lnTo>
                <a:lnTo>
                  <a:pt x="630281" y="52770"/>
                </a:lnTo>
                <a:lnTo>
                  <a:pt x="624300" y="44377"/>
                </a:lnTo>
                <a:close/>
              </a:path>
              <a:path w="638810" h="638810">
                <a:moveTo>
                  <a:pt x="615355" y="32625"/>
                </a:moveTo>
                <a:lnTo>
                  <a:pt x="606740" y="32625"/>
                </a:lnTo>
                <a:lnTo>
                  <a:pt x="607010" y="32928"/>
                </a:lnTo>
                <a:lnTo>
                  <a:pt x="616048" y="44499"/>
                </a:lnTo>
                <a:lnTo>
                  <a:pt x="624300" y="44377"/>
                </a:lnTo>
                <a:lnTo>
                  <a:pt x="621445" y="40370"/>
                </a:lnTo>
                <a:lnTo>
                  <a:pt x="615355" y="32625"/>
                </a:lnTo>
                <a:close/>
              </a:path>
              <a:path w="638810" h="638810">
                <a:moveTo>
                  <a:pt x="606860" y="32778"/>
                </a:moveTo>
                <a:lnTo>
                  <a:pt x="606978" y="32928"/>
                </a:lnTo>
                <a:lnTo>
                  <a:pt x="606860" y="32778"/>
                </a:lnTo>
                <a:close/>
              </a:path>
              <a:path w="638810" h="638810">
                <a:moveTo>
                  <a:pt x="614262" y="31235"/>
                </a:moveTo>
                <a:lnTo>
                  <a:pt x="605323" y="31235"/>
                </a:lnTo>
                <a:lnTo>
                  <a:pt x="605526" y="31411"/>
                </a:lnTo>
                <a:lnTo>
                  <a:pt x="606860" y="32778"/>
                </a:lnTo>
                <a:lnTo>
                  <a:pt x="606740" y="32625"/>
                </a:lnTo>
                <a:lnTo>
                  <a:pt x="615355" y="32625"/>
                </a:lnTo>
                <a:lnTo>
                  <a:pt x="614262" y="31235"/>
                </a:lnTo>
                <a:close/>
              </a:path>
              <a:path w="638810" h="638810">
                <a:moveTo>
                  <a:pt x="489762" y="31249"/>
                </a:moveTo>
                <a:lnTo>
                  <a:pt x="489574" y="31411"/>
                </a:lnTo>
                <a:lnTo>
                  <a:pt x="489762" y="31249"/>
                </a:lnTo>
                <a:close/>
              </a:path>
              <a:path w="638810" h="638810">
                <a:moveTo>
                  <a:pt x="605337" y="31249"/>
                </a:moveTo>
                <a:lnTo>
                  <a:pt x="605498" y="31411"/>
                </a:lnTo>
                <a:lnTo>
                  <a:pt x="605337" y="31249"/>
                </a:lnTo>
                <a:close/>
              </a:path>
              <a:path w="638810" h="638810">
                <a:moveTo>
                  <a:pt x="604088" y="21237"/>
                </a:moveTo>
                <a:lnTo>
                  <a:pt x="593654" y="21237"/>
                </a:lnTo>
                <a:lnTo>
                  <a:pt x="605337" y="31249"/>
                </a:lnTo>
                <a:lnTo>
                  <a:pt x="614262" y="31235"/>
                </a:lnTo>
                <a:lnTo>
                  <a:pt x="611934" y="28274"/>
                </a:lnTo>
                <a:lnTo>
                  <a:pt x="610045" y="26344"/>
                </a:lnTo>
                <a:lnTo>
                  <a:pt x="604088" y="21237"/>
                </a:lnTo>
                <a:close/>
              </a:path>
              <a:path w="638810" h="638810">
                <a:moveTo>
                  <a:pt x="501446" y="21237"/>
                </a:moveTo>
                <a:lnTo>
                  <a:pt x="500973" y="21568"/>
                </a:lnTo>
                <a:lnTo>
                  <a:pt x="501263" y="21393"/>
                </a:lnTo>
                <a:lnTo>
                  <a:pt x="501446" y="21237"/>
                </a:lnTo>
                <a:close/>
              </a:path>
              <a:path w="638810" h="638810">
                <a:moveTo>
                  <a:pt x="501263" y="21393"/>
                </a:moveTo>
                <a:lnTo>
                  <a:pt x="500973" y="21568"/>
                </a:lnTo>
                <a:lnTo>
                  <a:pt x="501263" y="21393"/>
                </a:lnTo>
                <a:close/>
              </a:path>
              <a:path w="638810" h="638810">
                <a:moveTo>
                  <a:pt x="593932" y="21475"/>
                </a:moveTo>
                <a:close/>
              </a:path>
              <a:path w="638810" h="638810">
                <a:moveTo>
                  <a:pt x="582570" y="14125"/>
                </a:moveTo>
                <a:lnTo>
                  <a:pt x="593932" y="21475"/>
                </a:lnTo>
                <a:lnTo>
                  <a:pt x="593654" y="21237"/>
                </a:lnTo>
                <a:lnTo>
                  <a:pt x="604088" y="21237"/>
                </a:lnTo>
                <a:lnTo>
                  <a:pt x="597840" y="15894"/>
                </a:lnTo>
                <a:lnTo>
                  <a:pt x="595247" y="14228"/>
                </a:lnTo>
                <a:lnTo>
                  <a:pt x="582861" y="14228"/>
                </a:lnTo>
                <a:lnTo>
                  <a:pt x="582570" y="14125"/>
                </a:lnTo>
                <a:close/>
              </a:path>
              <a:path w="638810" h="638810">
                <a:moveTo>
                  <a:pt x="501523" y="21237"/>
                </a:moveTo>
                <a:lnTo>
                  <a:pt x="501263" y="21393"/>
                </a:lnTo>
                <a:lnTo>
                  <a:pt x="501523" y="21237"/>
                </a:lnTo>
                <a:close/>
              </a:path>
              <a:path w="638810" h="638810">
                <a:moveTo>
                  <a:pt x="582187" y="13877"/>
                </a:moveTo>
                <a:lnTo>
                  <a:pt x="582570" y="14125"/>
                </a:lnTo>
                <a:lnTo>
                  <a:pt x="582861" y="14228"/>
                </a:lnTo>
                <a:lnTo>
                  <a:pt x="582187" y="13877"/>
                </a:lnTo>
                <a:close/>
              </a:path>
              <a:path w="638810" h="638810">
                <a:moveTo>
                  <a:pt x="594701" y="13877"/>
                </a:moveTo>
                <a:lnTo>
                  <a:pt x="582187" y="13877"/>
                </a:lnTo>
                <a:lnTo>
                  <a:pt x="582861" y="14228"/>
                </a:lnTo>
                <a:lnTo>
                  <a:pt x="595247" y="14228"/>
                </a:lnTo>
                <a:lnTo>
                  <a:pt x="594701" y="13877"/>
                </a:lnTo>
                <a:close/>
              </a:path>
              <a:path w="638810" h="638810">
                <a:moveTo>
                  <a:pt x="513655" y="13937"/>
                </a:moveTo>
                <a:lnTo>
                  <a:pt x="513115" y="14201"/>
                </a:lnTo>
                <a:lnTo>
                  <a:pt x="513387" y="14099"/>
                </a:lnTo>
                <a:lnTo>
                  <a:pt x="513655" y="13937"/>
                </a:lnTo>
                <a:close/>
              </a:path>
              <a:path w="638810" h="638810">
                <a:moveTo>
                  <a:pt x="513387" y="14099"/>
                </a:moveTo>
                <a:lnTo>
                  <a:pt x="513115" y="14201"/>
                </a:lnTo>
                <a:lnTo>
                  <a:pt x="513387" y="14099"/>
                </a:lnTo>
                <a:close/>
              </a:path>
              <a:path w="638810" h="638810">
                <a:moveTo>
                  <a:pt x="568680" y="9223"/>
                </a:moveTo>
                <a:lnTo>
                  <a:pt x="582570" y="14125"/>
                </a:lnTo>
                <a:lnTo>
                  <a:pt x="582187" y="13877"/>
                </a:lnTo>
                <a:lnTo>
                  <a:pt x="594701" y="13877"/>
                </a:lnTo>
                <a:lnTo>
                  <a:pt x="587550" y="9282"/>
                </a:lnTo>
                <a:lnTo>
                  <a:pt x="568993" y="9276"/>
                </a:lnTo>
                <a:lnTo>
                  <a:pt x="568680" y="9223"/>
                </a:lnTo>
                <a:close/>
              </a:path>
              <a:path w="638810" h="638810">
                <a:moveTo>
                  <a:pt x="513816" y="13937"/>
                </a:moveTo>
                <a:lnTo>
                  <a:pt x="513655" y="13937"/>
                </a:lnTo>
                <a:lnTo>
                  <a:pt x="513387" y="14099"/>
                </a:lnTo>
                <a:lnTo>
                  <a:pt x="513816" y="13937"/>
                </a:lnTo>
                <a:close/>
              </a:path>
              <a:path w="638810" h="638810">
                <a:moveTo>
                  <a:pt x="568426" y="9134"/>
                </a:moveTo>
                <a:lnTo>
                  <a:pt x="568680" y="9223"/>
                </a:lnTo>
                <a:lnTo>
                  <a:pt x="569033" y="9282"/>
                </a:lnTo>
                <a:lnTo>
                  <a:pt x="568426" y="9134"/>
                </a:lnTo>
                <a:close/>
              </a:path>
              <a:path w="638810" h="638810">
                <a:moveTo>
                  <a:pt x="587319" y="9134"/>
                </a:moveTo>
                <a:lnTo>
                  <a:pt x="568426" y="9134"/>
                </a:lnTo>
                <a:lnTo>
                  <a:pt x="569033" y="9282"/>
                </a:lnTo>
                <a:lnTo>
                  <a:pt x="587550" y="9282"/>
                </a:lnTo>
                <a:lnTo>
                  <a:pt x="587319" y="9134"/>
                </a:lnTo>
                <a:close/>
              </a:path>
              <a:path w="638810" h="638810">
                <a:moveTo>
                  <a:pt x="526673" y="9114"/>
                </a:moveTo>
                <a:lnTo>
                  <a:pt x="526066" y="9276"/>
                </a:lnTo>
                <a:lnTo>
                  <a:pt x="526397" y="9217"/>
                </a:lnTo>
                <a:lnTo>
                  <a:pt x="526673" y="9114"/>
                </a:lnTo>
                <a:close/>
              </a:path>
              <a:path w="638810" h="638810">
                <a:moveTo>
                  <a:pt x="526397" y="9217"/>
                </a:moveTo>
                <a:lnTo>
                  <a:pt x="526066" y="9276"/>
                </a:lnTo>
                <a:lnTo>
                  <a:pt x="526241" y="9276"/>
                </a:lnTo>
                <a:lnTo>
                  <a:pt x="526397" y="9217"/>
                </a:lnTo>
                <a:close/>
              </a:path>
              <a:path w="638810" h="638810">
                <a:moveTo>
                  <a:pt x="553789" y="6739"/>
                </a:moveTo>
                <a:lnTo>
                  <a:pt x="568680" y="9223"/>
                </a:lnTo>
                <a:lnTo>
                  <a:pt x="568426" y="9134"/>
                </a:lnTo>
                <a:lnTo>
                  <a:pt x="587319" y="9134"/>
                </a:lnTo>
                <a:lnTo>
                  <a:pt x="585492" y="7960"/>
                </a:lnTo>
                <a:lnTo>
                  <a:pt x="582175" y="6786"/>
                </a:lnTo>
                <a:lnTo>
                  <a:pt x="554329" y="6786"/>
                </a:lnTo>
                <a:lnTo>
                  <a:pt x="553789" y="6739"/>
                </a:lnTo>
                <a:close/>
              </a:path>
              <a:path w="638810" h="638810">
                <a:moveTo>
                  <a:pt x="526985" y="9114"/>
                </a:moveTo>
                <a:lnTo>
                  <a:pt x="526673" y="9114"/>
                </a:lnTo>
                <a:lnTo>
                  <a:pt x="526397" y="9217"/>
                </a:lnTo>
                <a:lnTo>
                  <a:pt x="526985" y="9114"/>
                </a:lnTo>
                <a:close/>
              </a:path>
              <a:path w="638810" h="638810">
                <a:moveTo>
                  <a:pt x="540501" y="6732"/>
                </a:moveTo>
                <a:lnTo>
                  <a:pt x="539894" y="6786"/>
                </a:lnTo>
                <a:lnTo>
                  <a:pt x="540195" y="6786"/>
                </a:lnTo>
                <a:lnTo>
                  <a:pt x="540501" y="6732"/>
                </a:lnTo>
                <a:close/>
              </a:path>
              <a:path w="638810" h="638810">
                <a:moveTo>
                  <a:pt x="582022" y="6732"/>
                </a:moveTo>
                <a:lnTo>
                  <a:pt x="540463" y="6739"/>
                </a:lnTo>
                <a:lnTo>
                  <a:pt x="540195" y="6786"/>
                </a:lnTo>
                <a:lnTo>
                  <a:pt x="554072" y="6786"/>
                </a:lnTo>
                <a:lnTo>
                  <a:pt x="553789" y="6739"/>
                </a:lnTo>
                <a:lnTo>
                  <a:pt x="582041" y="6739"/>
                </a:lnTo>
                <a:close/>
              </a:path>
              <a:path w="638810" h="638810">
                <a:moveTo>
                  <a:pt x="582041" y="6739"/>
                </a:moveTo>
                <a:lnTo>
                  <a:pt x="553789" y="6739"/>
                </a:lnTo>
                <a:lnTo>
                  <a:pt x="554329" y="6786"/>
                </a:lnTo>
                <a:lnTo>
                  <a:pt x="582175" y="6786"/>
                </a:lnTo>
                <a:lnTo>
                  <a:pt x="582041" y="6739"/>
                </a:lnTo>
                <a:close/>
              </a:path>
            </a:pathLst>
          </a:custGeom>
          <a:solidFill>
            <a:srgbClr val="000000"/>
          </a:solidFill>
        </p:spPr>
        <p:txBody>
          <a:bodyPr wrap="square" lIns="0" tIns="0" rIns="0" bIns="0" rtlCol="0"/>
          <a:lstStyle/>
          <a:p>
            <a:endParaRPr/>
          </a:p>
        </p:txBody>
      </p:sp>
      <p:sp>
        <p:nvSpPr>
          <p:cNvPr id="8" name="object 8"/>
          <p:cNvSpPr/>
          <p:nvPr/>
        </p:nvSpPr>
        <p:spPr>
          <a:xfrm>
            <a:off x="3049163" y="4066157"/>
            <a:ext cx="1348105" cy="1262380"/>
          </a:xfrm>
          <a:custGeom>
            <a:avLst/>
            <a:gdLst/>
            <a:ahLst/>
            <a:cxnLst/>
            <a:rect l="l" t="t" r="r" b="b"/>
            <a:pathLst>
              <a:path w="1348104" h="1262379">
                <a:moveTo>
                  <a:pt x="568994" y="659577"/>
                </a:moveTo>
                <a:lnTo>
                  <a:pt x="606065" y="699665"/>
                </a:lnTo>
                <a:lnTo>
                  <a:pt x="643367" y="750532"/>
                </a:lnTo>
                <a:lnTo>
                  <a:pt x="670483" y="792967"/>
                </a:lnTo>
                <a:lnTo>
                  <a:pt x="676419" y="837898"/>
                </a:lnTo>
                <a:lnTo>
                  <a:pt x="663738" y="901523"/>
                </a:lnTo>
                <a:lnTo>
                  <a:pt x="662861" y="945624"/>
                </a:lnTo>
                <a:lnTo>
                  <a:pt x="669673" y="1016859"/>
                </a:lnTo>
                <a:lnTo>
                  <a:pt x="688290" y="1064353"/>
                </a:lnTo>
                <a:lnTo>
                  <a:pt x="708661" y="1107604"/>
                </a:lnTo>
                <a:lnTo>
                  <a:pt x="760330" y="1157642"/>
                </a:lnTo>
                <a:lnTo>
                  <a:pt x="834933" y="1224640"/>
                </a:lnTo>
                <a:lnTo>
                  <a:pt x="873921" y="1250080"/>
                </a:lnTo>
                <a:lnTo>
                  <a:pt x="966332" y="1261954"/>
                </a:lnTo>
                <a:lnTo>
                  <a:pt x="1069738" y="1239057"/>
                </a:lnTo>
                <a:lnTo>
                  <a:pt x="1123093" y="1225490"/>
                </a:lnTo>
                <a:lnTo>
                  <a:pt x="1288420" y="1072833"/>
                </a:lnTo>
                <a:lnTo>
                  <a:pt x="1306228" y="1041456"/>
                </a:lnTo>
                <a:lnTo>
                  <a:pt x="1342653" y="993961"/>
                </a:lnTo>
                <a:lnTo>
                  <a:pt x="1346025" y="958341"/>
                </a:lnTo>
                <a:lnTo>
                  <a:pt x="1347779" y="904916"/>
                </a:lnTo>
                <a:lnTo>
                  <a:pt x="1340089" y="846398"/>
                </a:lnTo>
                <a:lnTo>
                  <a:pt x="1318100" y="807404"/>
                </a:lnTo>
                <a:lnTo>
                  <a:pt x="1285048" y="762406"/>
                </a:lnTo>
                <a:lnTo>
                  <a:pt x="1207881" y="712415"/>
                </a:lnTo>
                <a:lnTo>
                  <a:pt x="1141777" y="699665"/>
                </a:lnTo>
                <a:lnTo>
                  <a:pt x="1074796" y="684418"/>
                </a:lnTo>
                <a:lnTo>
                  <a:pt x="953697" y="662357"/>
                </a:lnTo>
                <a:lnTo>
                  <a:pt x="573013" y="662357"/>
                </a:lnTo>
                <a:lnTo>
                  <a:pt x="568994" y="659577"/>
                </a:lnTo>
                <a:close/>
              </a:path>
              <a:path w="1348104" h="1262379">
                <a:moveTo>
                  <a:pt x="901171" y="653857"/>
                </a:moveTo>
                <a:lnTo>
                  <a:pt x="563705" y="653857"/>
                </a:lnTo>
                <a:lnTo>
                  <a:pt x="573013" y="662357"/>
                </a:lnTo>
                <a:lnTo>
                  <a:pt x="953697" y="662357"/>
                </a:lnTo>
                <a:lnTo>
                  <a:pt x="920531" y="656421"/>
                </a:lnTo>
                <a:lnTo>
                  <a:pt x="901171" y="653857"/>
                </a:lnTo>
                <a:close/>
              </a:path>
              <a:path w="1348104" h="1262379">
                <a:moveTo>
                  <a:pt x="299221" y="0"/>
                </a:moveTo>
                <a:lnTo>
                  <a:pt x="193253" y="100116"/>
                </a:lnTo>
                <a:lnTo>
                  <a:pt x="25429" y="260409"/>
                </a:lnTo>
                <a:lnTo>
                  <a:pt x="0" y="318900"/>
                </a:lnTo>
                <a:lnTo>
                  <a:pt x="0" y="372331"/>
                </a:lnTo>
                <a:lnTo>
                  <a:pt x="15244" y="424885"/>
                </a:lnTo>
                <a:lnTo>
                  <a:pt x="48296" y="479194"/>
                </a:lnTo>
                <a:lnTo>
                  <a:pt x="85597" y="522438"/>
                </a:lnTo>
                <a:lnTo>
                  <a:pt x="150892" y="549558"/>
                </a:lnTo>
                <a:lnTo>
                  <a:pt x="229745" y="580119"/>
                </a:lnTo>
                <a:lnTo>
                  <a:pt x="323774" y="597930"/>
                </a:lnTo>
                <a:lnTo>
                  <a:pt x="392441" y="613176"/>
                </a:lnTo>
                <a:lnTo>
                  <a:pt x="481479" y="618236"/>
                </a:lnTo>
                <a:lnTo>
                  <a:pt x="526403" y="630110"/>
                </a:lnTo>
                <a:lnTo>
                  <a:pt x="568994" y="659577"/>
                </a:lnTo>
                <a:lnTo>
                  <a:pt x="563705" y="653857"/>
                </a:lnTo>
                <a:lnTo>
                  <a:pt x="901171" y="653857"/>
                </a:lnTo>
                <a:lnTo>
                  <a:pt x="824748" y="643737"/>
                </a:lnTo>
                <a:lnTo>
                  <a:pt x="747649" y="621677"/>
                </a:lnTo>
                <a:lnTo>
                  <a:pt x="701849" y="587743"/>
                </a:lnTo>
                <a:lnTo>
                  <a:pt x="667920" y="554686"/>
                </a:lnTo>
                <a:lnTo>
                  <a:pt x="643367" y="508878"/>
                </a:lnTo>
                <a:lnTo>
                  <a:pt x="637431" y="463947"/>
                </a:lnTo>
                <a:lnTo>
                  <a:pt x="630618" y="380832"/>
                </a:lnTo>
                <a:lnTo>
                  <a:pt x="617937" y="307836"/>
                </a:lnTo>
                <a:lnTo>
                  <a:pt x="601816" y="220538"/>
                </a:lnTo>
                <a:lnTo>
                  <a:pt x="574700" y="150983"/>
                </a:lnTo>
                <a:lnTo>
                  <a:pt x="518781" y="79742"/>
                </a:lnTo>
                <a:lnTo>
                  <a:pt x="478107" y="44121"/>
                </a:lnTo>
                <a:lnTo>
                  <a:pt x="405999" y="18687"/>
                </a:lnTo>
                <a:lnTo>
                  <a:pt x="351767" y="7623"/>
                </a:lnTo>
                <a:lnTo>
                  <a:pt x="299221" y="0"/>
                </a:lnTo>
                <a:close/>
              </a:path>
            </a:pathLst>
          </a:custGeom>
          <a:solidFill>
            <a:srgbClr val="FFFFFF"/>
          </a:solidFill>
        </p:spPr>
        <p:txBody>
          <a:bodyPr wrap="square" lIns="0" tIns="0" rIns="0" bIns="0" rtlCol="0"/>
          <a:lstStyle/>
          <a:p>
            <a:endParaRPr/>
          </a:p>
        </p:txBody>
      </p:sp>
      <p:sp>
        <p:nvSpPr>
          <p:cNvPr id="9" name="object 9"/>
          <p:cNvSpPr/>
          <p:nvPr/>
        </p:nvSpPr>
        <p:spPr>
          <a:xfrm>
            <a:off x="3239044" y="4518231"/>
            <a:ext cx="492474" cy="42570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754385" y="5096590"/>
            <a:ext cx="587448" cy="23576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066094" y="3776131"/>
            <a:ext cx="151769" cy="83027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033042" y="4058534"/>
            <a:ext cx="1385570" cy="1288415"/>
          </a:xfrm>
          <a:custGeom>
            <a:avLst/>
            <a:gdLst/>
            <a:ahLst/>
            <a:cxnLst/>
            <a:rect l="l" t="t" r="r" b="b"/>
            <a:pathLst>
              <a:path w="1385570" h="1288414">
                <a:moveTo>
                  <a:pt x="51736" y="231535"/>
                </a:moveTo>
                <a:lnTo>
                  <a:pt x="21247" y="263782"/>
                </a:lnTo>
                <a:lnTo>
                  <a:pt x="6812" y="291712"/>
                </a:lnTo>
                <a:lnTo>
                  <a:pt x="0" y="327333"/>
                </a:lnTo>
                <a:lnTo>
                  <a:pt x="4249" y="366394"/>
                </a:lnTo>
                <a:lnTo>
                  <a:pt x="6812" y="402825"/>
                </a:lnTo>
                <a:lnTo>
                  <a:pt x="20370" y="445259"/>
                </a:lnTo>
                <a:lnTo>
                  <a:pt x="51736" y="491877"/>
                </a:lnTo>
                <a:lnTo>
                  <a:pt x="66171" y="518188"/>
                </a:lnTo>
                <a:lnTo>
                  <a:pt x="89038" y="539371"/>
                </a:lnTo>
                <a:lnTo>
                  <a:pt x="122966" y="557182"/>
                </a:lnTo>
                <a:lnTo>
                  <a:pt x="177199" y="578365"/>
                </a:lnTo>
                <a:lnTo>
                  <a:pt x="233994" y="602112"/>
                </a:lnTo>
                <a:lnTo>
                  <a:pt x="300908" y="615740"/>
                </a:lnTo>
                <a:lnTo>
                  <a:pt x="355207" y="625860"/>
                </a:lnTo>
                <a:lnTo>
                  <a:pt x="404381" y="638610"/>
                </a:lnTo>
                <a:lnTo>
                  <a:pt x="445864" y="639487"/>
                </a:lnTo>
                <a:lnTo>
                  <a:pt x="490788" y="641174"/>
                </a:lnTo>
                <a:lnTo>
                  <a:pt x="540838" y="653857"/>
                </a:lnTo>
                <a:lnTo>
                  <a:pt x="592507" y="695415"/>
                </a:lnTo>
                <a:lnTo>
                  <a:pt x="619623" y="720848"/>
                </a:lnTo>
                <a:lnTo>
                  <a:pt x="641680" y="750532"/>
                </a:lnTo>
                <a:lnTo>
                  <a:pt x="662051" y="785344"/>
                </a:lnTo>
                <a:lnTo>
                  <a:pt x="673923" y="816714"/>
                </a:lnTo>
                <a:lnTo>
                  <a:pt x="673923" y="842148"/>
                </a:lnTo>
                <a:lnTo>
                  <a:pt x="665424" y="885399"/>
                </a:lnTo>
                <a:lnTo>
                  <a:pt x="658611" y="940524"/>
                </a:lnTo>
                <a:lnTo>
                  <a:pt x="664547" y="976994"/>
                </a:lnTo>
                <a:lnTo>
                  <a:pt x="669673" y="1022789"/>
                </a:lnTo>
                <a:lnTo>
                  <a:pt x="684041" y="1071976"/>
                </a:lnTo>
                <a:lnTo>
                  <a:pt x="704412" y="1109291"/>
                </a:lnTo>
                <a:lnTo>
                  <a:pt x="736587" y="1148305"/>
                </a:lnTo>
                <a:lnTo>
                  <a:pt x="783264" y="1197493"/>
                </a:lnTo>
                <a:lnTo>
                  <a:pt x="827311" y="1234807"/>
                </a:lnTo>
                <a:lnTo>
                  <a:pt x="866299" y="1261947"/>
                </a:lnTo>
                <a:lnTo>
                  <a:pt x="911223" y="1282301"/>
                </a:lnTo>
                <a:lnTo>
                  <a:pt x="955337" y="1288238"/>
                </a:lnTo>
                <a:lnTo>
                  <a:pt x="1019755" y="1280601"/>
                </a:lnTo>
                <a:lnTo>
                  <a:pt x="1085859" y="1266184"/>
                </a:lnTo>
                <a:lnTo>
                  <a:pt x="1125656" y="1256854"/>
                </a:lnTo>
                <a:lnTo>
                  <a:pt x="1139270" y="1248374"/>
                </a:lnTo>
                <a:lnTo>
                  <a:pt x="953583" y="1248374"/>
                </a:lnTo>
                <a:lnTo>
                  <a:pt x="915472" y="1240743"/>
                </a:lnTo>
                <a:lnTo>
                  <a:pt x="856991" y="1214453"/>
                </a:lnTo>
                <a:lnTo>
                  <a:pt x="823062" y="1184769"/>
                </a:lnTo>
                <a:lnTo>
                  <a:pt x="746772" y="1111834"/>
                </a:lnTo>
                <a:lnTo>
                  <a:pt x="716284" y="1055859"/>
                </a:lnTo>
                <a:lnTo>
                  <a:pt x="707784" y="1021089"/>
                </a:lnTo>
                <a:lnTo>
                  <a:pt x="695913" y="975294"/>
                </a:lnTo>
                <a:lnTo>
                  <a:pt x="701039" y="911690"/>
                </a:lnTo>
                <a:lnTo>
                  <a:pt x="707784" y="866772"/>
                </a:lnTo>
                <a:lnTo>
                  <a:pt x="711157" y="837898"/>
                </a:lnTo>
                <a:lnTo>
                  <a:pt x="709471" y="799713"/>
                </a:lnTo>
                <a:lnTo>
                  <a:pt x="672169" y="733599"/>
                </a:lnTo>
                <a:lnTo>
                  <a:pt x="614564" y="668294"/>
                </a:lnTo>
                <a:lnTo>
                  <a:pt x="556892" y="620800"/>
                </a:lnTo>
                <a:lnTo>
                  <a:pt x="506909" y="605553"/>
                </a:lnTo>
                <a:lnTo>
                  <a:pt x="474734" y="605553"/>
                </a:lnTo>
                <a:lnTo>
                  <a:pt x="374701" y="598739"/>
                </a:lnTo>
                <a:lnTo>
                  <a:pt x="321278" y="581806"/>
                </a:lnTo>
                <a:lnTo>
                  <a:pt x="281414" y="574182"/>
                </a:lnTo>
                <a:lnTo>
                  <a:pt x="179694" y="545308"/>
                </a:lnTo>
                <a:lnTo>
                  <a:pt x="119526" y="518188"/>
                </a:lnTo>
                <a:lnTo>
                  <a:pt x="89847" y="490190"/>
                </a:lnTo>
                <a:lnTo>
                  <a:pt x="68667" y="455446"/>
                </a:lnTo>
                <a:lnTo>
                  <a:pt x="46677" y="416385"/>
                </a:lnTo>
                <a:lnTo>
                  <a:pt x="33928" y="343457"/>
                </a:lnTo>
                <a:lnTo>
                  <a:pt x="48363" y="295153"/>
                </a:lnTo>
                <a:lnTo>
                  <a:pt x="68667" y="252718"/>
                </a:lnTo>
                <a:lnTo>
                  <a:pt x="51736" y="231535"/>
                </a:lnTo>
                <a:close/>
              </a:path>
              <a:path w="1385570" h="1288414">
                <a:moveTo>
                  <a:pt x="477242" y="32247"/>
                </a:moveTo>
                <a:lnTo>
                  <a:pt x="343336" y="32247"/>
                </a:lnTo>
                <a:lnTo>
                  <a:pt x="401817" y="36497"/>
                </a:lnTo>
                <a:lnTo>
                  <a:pt x="449304" y="50867"/>
                </a:lnTo>
                <a:lnTo>
                  <a:pt x="491665" y="75491"/>
                </a:lnTo>
                <a:lnTo>
                  <a:pt x="528089" y="109426"/>
                </a:lnTo>
                <a:lnTo>
                  <a:pt x="558646" y="146733"/>
                </a:lnTo>
                <a:lnTo>
                  <a:pt x="590011" y="195037"/>
                </a:lnTo>
                <a:lnTo>
                  <a:pt x="606942" y="265469"/>
                </a:lnTo>
                <a:lnTo>
                  <a:pt x="613687" y="317214"/>
                </a:lnTo>
                <a:lnTo>
                  <a:pt x="628122" y="396888"/>
                </a:lnTo>
                <a:lnTo>
                  <a:pt x="630686" y="455446"/>
                </a:lnTo>
                <a:lnTo>
                  <a:pt x="634935" y="511374"/>
                </a:lnTo>
                <a:lnTo>
                  <a:pt x="655238" y="548681"/>
                </a:lnTo>
                <a:lnTo>
                  <a:pt x="687481" y="586866"/>
                </a:lnTo>
                <a:lnTo>
                  <a:pt x="745963" y="632673"/>
                </a:lnTo>
                <a:lnTo>
                  <a:pt x="790010" y="654734"/>
                </a:lnTo>
                <a:lnTo>
                  <a:pt x="829874" y="667417"/>
                </a:lnTo>
                <a:lnTo>
                  <a:pt x="893415" y="674231"/>
                </a:lnTo>
                <a:lnTo>
                  <a:pt x="957833" y="681854"/>
                </a:lnTo>
                <a:lnTo>
                  <a:pt x="1008693" y="692918"/>
                </a:lnTo>
                <a:lnTo>
                  <a:pt x="1075673" y="705602"/>
                </a:lnTo>
                <a:lnTo>
                  <a:pt x="1144341" y="717475"/>
                </a:lnTo>
                <a:lnTo>
                  <a:pt x="1187578" y="733599"/>
                </a:lnTo>
                <a:lnTo>
                  <a:pt x="1258741" y="758156"/>
                </a:lnTo>
                <a:lnTo>
                  <a:pt x="1317223" y="814151"/>
                </a:lnTo>
                <a:lnTo>
                  <a:pt x="1336717" y="855708"/>
                </a:lnTo>
                <a:lnTo>
                  <a:pt x="1340966" y="895572"/>
                </a:lnTo>
                <a:lnTo>
                  <a:pt x="1338470" y="949854"/>
                </a:lnTo>
                <a:lnTo>
                  <a:pt x="1337594" y="985475"/>
                </a:lnTo>
                <a:lnTo>
                  <a:pt x="1309601" y="1035506"/>
                </a:lnTo>
                <a:lnTo>
                  <a:pt x="1263867" y="1089787"/>
                </a:lnTo>
                <a:lnTo>
                  <a:pt x="1187578" y="1163565"/>
                </a:lnTo>
                <a:lnTo>
                  <a:pt x="1148590" y="1197493"/>
                </a:lnTo>
                <a:lnTo>
                  <a:pt x="1079923" y="1222933"/>
                </a:lnTo>
                <a:lnTo>
                  <a:pt x="1032436" y="1231413"/>
                </a:lnTo>
                <a:lnTo>
                  <a:pt x="991762" y="1244980"/>
                </a:lnTo>
                <a:lnTo>
                  <a:pt x="953583" y="1248374"/>
                </a:lnTo>
                <a:lnTo>
                  <a:pt x="1139270" y="1248374"/>
                </a:lnTo>
                <a:lnTo>
                  <a:pt x="1177393" y="1224626"/>
                </a:lnTo>
                <a:lnTo>
                  <a:pt x="1248623" y="1152541"/>
                </a:lnTo>
                <a:lnTo>
                  <a:pt x="1320663" y="1078763"/>
                </a:lnTo>
                <a:lnTo>
                  <a:pt x="1361337" y="1031269"/>
                </a:lnTo>
                <a:lnTo>
                  <a:pt x="1378268" y="988018"/>
                </a:lnTo>
                <a:lnTo>
                  <a:pt x="1385081" y="930350"/>
                </a:lnTo>
                <a:lnTo>
                  <a:pt x="1380831" y="880332"/>
                </a:lnTo>
                <a:lnTo>
                  <a:pt x="1364710" y="827711"/>
                </a:lnTo>
                <a:lnTo>
                  <a:pt x="1343529" y="791280"/>
                </a:lnTo>
                <a:lnTo>
                  <a:pt x="1314727" y="758156"/>
                </a:lnTo>
                <a:lnTo>
                  <a:pt x="1262181" y="729349"/>
                </a:lnTo>
                <a:lnTo>
                  <a:pt x="1220630" y="704792"/>
                </a:lnTo>
                <a:lnTo>
                  <a:pt x="1180765" y="690355"/>
                </a:lnTo>
                <a:lnTo>
                  <a:pt x="1030750" y="662357"/>
                </a:lnTo>
                <a:lnTo>
                  <a:pt x="962082" y="648797"/>
                </a:lnTo>
                <a:lnTo>
                  <a:pt x="892606" y="641983"/>
                </a:lnTo>
                <a:lnTo>
                  <a:pt x="810381" y="626737"/>
                </a:lnTo>
                <a:lnTo>
                  <a:pt x="771393" y="612299"/>
                </a:lnTo>
                <a:lnTo>
                  <a:pt x="727278" y="586866"/>
                </a:lnTo>
                <a:lnTo>
                  <a:pt x="681545" y="527498"/>
                </a:lnTo>
                <a:lnTo>
                  <a:pt x="666233" y="428259"/>
                </a:lnTo>
                <a:lnTo>
                  <a:pt x="658611" y="374827"/>
                </a:lnTo>
                <a:lnTo>
                  <a:pt x="647616" y="299403"/>
                </a:lnTo>
                <a:lnTo>
                  <a:pt x="637431" y="252718"/>
                </a:lnTo>
                <a:lnTo>
                  <a:pt x="624750" y="201851"/>
                </a:lnTo>
                <a:lnTo>
                  <a:pt x="605256" y="152670"/>
                </a:lnTo>
                <a:lnTo>
                  <a:pt x="577263" y="110235"/>
                </a:lnTo>
                <a:lnTo>
                  <a:pt x="539152" y="73805"/>
                </a:lnTo>
                <a:lnTo>
                  <a:pt x="501850" y="40748"/>
                </a:lnTo>
                <a:lnTo>
                  <a:pt x="477242" y="32247"/>
                </a:lnTo>
                <a:close/>
              </a:path>
              <a:path w="1385570" h="1288414">
                <a:moveTo>
                  <a:pt x="341649" y="0"/>
                </a:moveTo>
                <a:lnTo>
                  <a:pt x="311093" y="1686"/>
                </a:lnTo>
                <a:lnTo>
                  <a:pt x="239053" y="61931"/>
                </a:lnTo>
                <a:lnTo>
                  <a:pt x="250925" y="83992"/>
                </a:lnTo>
                <a:lnTo>
                  <a:pt x="280604" y="64427"/>
                </a:lnTo>
                <a:lnTo>
                  <a:pt x="313656" y="40748"/>
                </a:lnTo>
                <a:lnTo>
                  <a:pt x="343336" y="32247"/>
                </a:lnTo>
                <a:lnTo>
                  <a:pt x="477242" y="32247"/>
                </a:lnTo>
                <a:lnTo>
                  <a:pt x="455173" y="24624"/>
                </a:lnTo>
                <a:lnTo>
                  <a:pt x="416185" y="5127"/>
                </a:lnTo>
                <a:lnTo>
                  <a:pt x="341649" y="0"/>
                </a:lnTo>
                <a:close/>
              </a:path>
            </a:pathLst>
          </a:custGeom>
          <a:solidFill>
            <a:srgbClr val="000000"/>
          </a:solidFill>
        </p:spPr>
        <p:txBody>
          <a:bodyPr wrap="square" lIns="0" tIns="0" rIns="0" bIns="0" rtlCol="0"/>
          <a:lstStyle/>
          <a:p>
            <a:endParaRPr/>
          </a:p>
        </p:txBody>
      </p:sp>
      <p:sp>
        <p:nvSpPr>
          <p:cNvPr id="13" name="object 13"/>
          <p:cNvSpPr/>
          <p:nvPr/>
        </p:nvSpPr>
        <p:spPr>
          <a:xfrm>
            <a:off x="2552459" y="3933051"/>
            <a:ext cx="387985" cy="328295"/>
          </a:xfrm>
          <a:custGeom>
            <a:avLst/>
            <a:gdLst/>
            <a:ahLst/>
            <a:cxnLst/>
            <a:rect l="l" t="t" r="r" b="b"/>
            <a:pathLst>
              <a:path w="387985" h="328295">
                <a:moveTo>
                  <a:pt x="315095" y="250155"/>
                </a:moveTo>
                <a:lnTo>
                  <a:pt x="255984" y="250155"/>
                </a:lnTo>
                <a:lnTo>
                  <a:pt x="361089" y="328210"/>
                </a:lnTo>
                <a:lnTo>
                  <a:pt x="387369" y="321396"/>
                </a:lnTo>
                <a:lnTo>
                  <a:pt x="381433" y="296772"/>
                </a:lnTo>
                <a:lnTo>
                  <a:pt x="315095" y="250155"/>
                </a:lnTo>
                <a:close/>
              </a:path>
              <a:path w="387985" h="328295">
                <a:moveTo>
                  <a:pt x="266156" y="0"/>
                </a:moveTo>
                <a:lnTo>
                  <a:pt x="186480" y="21993"/>
                </a:lnTo>
                <a:lnTo>
                  <a:pt x="119520" y="67800"/>
                </a:lnTo>
                <a:lnTo>
                  <a:pt x="72046" y="109358"/>
                </a:lnTo>
                <a:lnTo>
                  <a:pt x="29665" y="176349"/>
                </a:lnTo>
                <a:lnTo>
                  <a:pt x="0" y="237404"/>
                </a:lnTo>
                <a:lnTo>
                  <a:pt x="19493" y="282402"/>
                </a:lnTo>
                <a:lnTo>
                  <a:pt x="51709" y="306959"/>
                </a:lnTo>
                <a:lnTo>
                  <a:pt x="102562" y="316336"/>
                </a:lnTo>
                <a:lnTo>
                  <a:pt x="174615" y="289149"/>
                </a:lnTo>
                <a:lnTo>
                  <a:pt x="230554" y="268842"/>
                </a:lnTo>
                <a:lnTo>
                  <a:pt x="255984" y="250155"/>
                </a:lnTo>
                <a:lnTo>
                  <a:pt x="315095" y="250155"/>
                </a:lnTo>
                <a:lnTo>
                  <a:pt x="287350" y="230658"/>
                </a:lnTo>
                <a:lnTo>
                  <a:pt x="320408" y="188223"/>
                </a:lnTo>
                <a:lnTo>
                  <a:pt x="352617" y="139919"/>
                </a:lnTo>
                <a:lnTo>
                  <a:pt x="361939" y="88174"/>
                </a:lnTo>
                <a:lnTo>
                  <a:pt x="356003" y="46617"/>
                </a:lnTo>
                <a:lnTo>
                  <a:pt x="323794" y="21993"/>
                </a:lnTo>
                <a:lnTo>
                  <a:pt x="266156" y="0"/>
                </a:lnTo>
                <a:close/>
              </a:path>
            </a:pathLst>
          </a:custGeom>
          <a:solidFill>
            <a:srgbClr val="000000"/>
          </a:solidFill>
        </p:spPr>
        <p:txBody>
          <a:bodyPr wrap="square" lIns="0" tIns="0" rIns="0" bIns="0" rtlCol="0"/>
          <a:lstStyle/>
          <a:p>
            <a:endParaRPr/>
          </a:p>
        </p:txBody>
      </p:sp>
      <p:sp>
        <p:nvSpPr>
          <p:cNvPr id="14" name="object 14"/>
          <p:cNvSpPr/>
          <p:nvPr/>
        </p:nvSpPr>
        <p:spPr>
          <a:xfrm>
            <a:off x="2294779" y="4195957"/>
            <a:ext cx="307340" cy="646430"/>
          </a:xfrm>
          <a:custGeom>
            <a:avLst/>
            <a:gdLst/>
            <a:ahLst/>
            <a:cxnLst/>
            <a:rect l="l" t="t" r="r" b="b"/>
            <a:pathLst>
              <a:path w="307339" h="646429">
                <a:moveTo>
                  <a:pt x="232250" y="0"/>
                </a:moveTo>
                <a:lnTo>
                  <a:pt x="177154" y="14369"/>
                </a:lnTo>
                <a:lnTo>
                  <a:pt x="122059" y="60177"/>
                </a:lnTo>
                <a:lnTo>
                  <a:pt x="69506" y="116981"/>
                </a:lnTo>
                <a:lnTo>
                  <a:pt x="27972" y="215411"/>
                </a:lnTo>
                <a:lnTo>
                  <a:pt x="5933" y="310400"/>
                </a:lnTo>
                <a:lnTo>
                  <a:pt x="0" y="393447"/>
                </a:lnTo>
                <a:lnTo>
                  <a:pt x="0" y="485940"/>
                </a:lnTo>
                <a:lnTo>
                  <a:pt x="21191" y="557991"/>
                </a:lnTo>
                <a:lnTo>
                  <a:pt x="81371" y="616550"/>
                </a:lnTo>
                <a:lnTo>
                  <a:pt x="144945" y="642793"/>
                </a:lnTo>
                <a:lnTo>
                  <a:pt x="213606" y="646234"/>
                </a:lnTo>
                <a:lnTo>
                  <a:pt x="245815" y="633483"/>
                </a:lnTo>
                <a:lnTo>
                  <a:pt x="261916" y="570742"/>
                </a:lnTo>
                <a:lnTo>
                  <a:pt x="239036" y="500310"/>
                </a:lnTo>
                <a:lnTo>
                  <a:pt x="213606" y="461316"/>
                </a:lnTo>
                <a:lnTo>
                  <a:pt x="200041" y="395201"/>
                </a:lnTo>
                <a:lnTo>
                  <a:pt x="211063" y="329897"/>
                </a:lnTo>
                <a:lnTo>
                  <a:pt x="233950" y="257778"/>
                </a:lnTo>
                <a:lnTo>
                  <a:pt x="268701" y="202660"/>
                </a:lnTo>
                <a:lnTo>
                  <a:pt x="302603" y="130609"/>
                </a:lnTo>
                <a:lnTo>
                  <a:pt x="306846" y="77987"/>
                </a:lnTo>
                <a:lnTo>
                  <a:pt x="272937" y="27120"/>
                </a:lnTo>
                <a:lnTo>
                  <a:pt x="259373" y="11873"/>
                </a:lnTo>
                <a:lnTo>
                  <a:pt x="232250" y="0"/>
                </a:lnTo>
                <a:close/>
              </a:path>
            </a:pathLst>
          </a:custGeom>
          <a:solidFill>
            <a:srgbClr val="000000"/>
          </a:solidFill>
        </p:spPr>
        <p:txBody>
          <a:bodyPr wrap="square" lIns="0" tIns="0" rIns="0" bIns="0" rtlCol="0"/>
          <a:lstStyle/>
          <a:p>
            <a:endParaRPr/>
          </a:p>
        </p:txBody>
      </p:sp>
      <p:sp>
        <p:nvSpPr>
          <p:cNvPr id="15" name="object 15"/>
          <p:cNvSpPr/>
          <p:nvPr/>
        </p:nvSpPr>
        <p:spPr>
          <a:xfrm>
            <a:off x="2286303" y="4664897"/>
            <a:ext cx="309880" cy="727710"/>
          </a:xfrm>
          <a:custGeom>
            <a:avLst/>
            <a:gdLst/>
            <a:ahLst/>
            <a:cxnLst/>
            <a:rect l="l" t="t" r="r" b="b"/>
            <a:pathLst>
              <a:path w="309880" h="727710">
                <a:moveTo>
                  <a:pt x="299217" y="694592"/>
                </a:moveTo>
                <a:lnTo>
                  <a:pt x="125449" y="694592"/>
                </a:lnTo>
                <a:lnTo>
                  <a:pt x="179695" y="707315"/>
                </a:lnTo>
                <a:lnTo>
                  <a:pt x="232254" y="727669"/>
                </a:lnTo>
                <a:lnTo>
                  <a:pt x="261920" y="727669"/>
                </a:lnTo>
                <a:lnTo>
                  <a:pt x="289043" y="707315"/>
                </a:lnTo>
                <a:lnTo>
                  <a:pt x="299217" y="694592"/>
                </a:lnTo>
                <a:close/>
              </a:path>
              <a:path w="309880" h="727710">
                <a:moveTo>
                  <a:pt x="123756" y="0"/>
                </a:moveTo>
                <a:lnTo>
                  <a:pt x="89847" y="2563"/>
                </a:lnTo>
                <a:lnTo>
                  <a:pt x="55096" y="27997"/>
                </a:lnTo>
                <a:lnTo>
                  <a:pt x="48315" y="78055"/>
                </a:lnTo>
                <a:lnTo>
                  <a:pt x="56791" y="177294"/>
                </a:lnTo>
                <a:lnTo>
                  <a:pt x="83068" y="296846"/>
                </a:lnTo>
                <a:lnTo>
                  <a:pt x="91547" y="356207"/>
                </a:lnTo>
                <a:lnTo>
                  <a:pt x="91547" y="413032"/>
                </a:lnTo>
                <a:lnTo>
                  <a:pt x="77132" y="480030"/>
                </a:lnTo>
                <a:lnTo>
                  <a:pt x="48315" y="558902"/>
                </a:lnTo>
                <a:lnTo>
                  <a:pt x="27972" y="603003"/>
                </a:lnTo>
                <a:lnTo>
                  <a:pt x="9324" y="637774"/>
                </a:lnTo>
                <a:lnTo>
                  <a:pt x="0" y="675088"/>
                </a:lnTo>
                <a:lnTo>
                  <a:pt x="7629" y="701378"/>
                </a:lnTo>
                <a:lnTo>
                  <a:pt x="29667" y="707315"/>
                </a:lnTo>
                <a:lnTo>
                  <a:pt x="63572" y="707315"/>
                </a:lnTo>
                <a:lnTo>
                  <a:pt x="125449" y="694592"/>
                </a:lnTo>
                <a:lnTo>
                  <a:pt x="299217" y="694592"/>
                </a:lnTo>
                <a:lnTo>
                  <a:pt x="309387" y="681875"/>
                </a:lnTo>
                <a:lnTo>
                  <a:pt x="295326" y="676781"/>
                </a:lnTo>
                <a:lnTo>
                  <a:pt x="63572" y="676781"/>
                </a:lnTo>
                <a:lnTo>
                  <a:pt x="48315" y="657277"/>
                </a:lnTo>
                <a:lnTo>
                  <a:pt x="56791" y="630987"/>
                </a:lnTo>
                <a:lnTo>
                  <a:pt x="89847" y="543635"/>
                </a:lnTo>
                <a:lnTo>
                  <a:pt x="118670" y="471550"/>
                </a:lnTo>
                <a:lnTo>
                  <a:pt x="132228" y="406245"/>
                </a:lnTo>
                <a:lnTo>
                  <a:pt x="137314" y="353664"/>
                </a:lnTo>
                <a:lnTo>
                  <a:pt x="132228" y="303633"/>
                </a:lnTo>
                <a:lnTo>
                  <a:pt x="132228" y="270529"/>
                </a:lnTo>
                <a:lnTo>
                  <a:pt x="130535" y="230725"/>
                </a:lnTo>
                <a:lnTo>
                  <a:pt x="139014" y="158607"/>
                </a:lnTo>
                <a:lnTo>
                  <a:pt x="157658" y="104298"/>
                </a:lnTo>
                <a:lnTo>
                  <a:pt x="157658" y="19496"/>
                </a:lnTo>
                <a:lnTo>
                  <a:pt x="123756" y="0"/>
                </a:lnTo>
                <a:close/>
              </a:path>
              <a:path w="309880" h="727710">
                <a:moveTo>
                  <a:pt x="179695" y="655584"/>
                </a:moveTo>
                <a:lnTo>
                  <a:pt x="96633" y="662364"/>
                </a:lnTo>
                <a:lnTo>
                  <a:pt x="63572" y="676781"/>
                </a:lnTo>
                <a:lnTo>
                  <a:pt x="295326" y="676781"/>
                </a:lnTo>
                <a:lnTo>
                  <a:pt x="260220" y="664064"/>
                </a:lnTo>
                <a:lnTo>
                  <a:pt x="179695" y="655584"/>
                </a:lnTo>
                <a:close/>
              </a:path>
            </a:pathLst>
          </a:custGeom>
          <a:solidFill>
            <a:srgbClr val="000000"/>
          </a:solidFill>
        </p:spPr>
        <p:txBody>
          <a:bodyPr wrap="square" lIns="0" tIns="0" rIns="0" bIns="0" rtlCol="0"/>
          <a:lstStyle/>
          <a:p>
            <a:endParaRPr/>
          </a:p>
        </p:txBody>
      </p:sp>
      <p:sp>
        <p:nvSpPr>
          <p:cNvPr id="16" name="object 16"/>
          <p:cNvSpPr/>
          <p:nvPr/>
        </p:nvSpPr>
        <p:spPr>
          <a:xfrm>
            <a:off x="2389715" y="4724265"/>
            <a:ext cx="309880" cy="729615"/>
          </a:xfrm>
          <a:custGeom>
            <a:avLst/>
            <a:gdLst/>
            <a:ahLst/>
            <a:cxnLst/>
            <a:rect l="l" t="t" r="r" b="b"/>
            <a:pathLst>
              <a:path w="309880" h="729614">
                <a:moveTo>
                  <a:pt x="299541" y="695442"/>
                </a:moveTo>
                <a:lnTo>
                  <a:pt x="125449" y="695442"/>
                </a:lnTo>
                <a:lnTo>
                  <a:pt x="179694" y="709009"/>
                </a:lnTo>
                <a:lnTo>
                  <a:pt x="232247" y="729362"/>
                </a:lnTo>
                <a:lnTo>
                  <a:pt x="261920" y="729362"/>
                </a:lnTo>
                <a:lnTo>
                  <a:pt x="289043" y="709009"/>
                </a:lnTo>
                <a:lnTo>
                  <a:pt x="299541" y="695442"/>
                </a:lnTo>
                <a:close/>
              </a:path>
              <a:path w="309880" h="729614">
                <a:moveTo>
                  <a:pt x="123756" y="0"/>
                </a:moveTo>
                <a:lnTo>
                  <a:pt x="89847" y="2563"/>
                </a:lnTo>
                <a:lnTo>
                  <a:pt x="55095" y="28874"/>
                </a:lnTo>
                <a:lnTo>
                  <a:pt x="48316" y="78864"/>
                </a:lnTo>
                <a:lnTo>
                  <a:pt x="56788" y="177294"/>
                </a:lnTo>
                <a:lnTo>
                  <a:pt x="83068" y="297690"/>
                </a:lnTo>
                <a:lnTo>
                  <a:pt x="91540" y="357058"/>
                </a:lnTo>
                <a:lnTo>
                  <a:pt x="91540" y="413875"/>
                </a:lnTo>
                <a:lnTo>
                  <a:pt x="77132" y="480874"/>
                </a:lnTo>
                <a:lnTo>
                  <a:pt x="48316" y="559745"/>
                </a:lnTo>
                <a:lnTo>
                  <a:pt x="27972" y="603846"/>
                </a:lnTo>
                <a:lnTo>
                  <a:pt x="9322" y="638617"/>
                </a:lnTo>
                <a:lnTo>
                  <a:pt x="0" y="675931"/>
                </a:lnTo>
                <a:lnTo>
                  <a:pt x="7628" y="702222"/>
                </a:lnTo>
                <a:lnTo>
                  <a:pt x="29665" y="709009"/>
                </a:lnTo>
                <a:lnTo>
                  <a:pt x="63574" y="709009"/>
                </a:lnTo>
                <a:lnTo>
                  <a:pt x="125449" y="695442"/>
                </a:lnTo>
                <a:lnTo>
                  <a:pt x="299541" y="695442"/>
                </a:lnTo>
                <a:lnTo>
                  <a:pt x="309386" y="682718"/>
                </a:lnTo>
                <a:lnTo>
                  <a:pt x="297085" y="678475"/>
                </a:lnTo>
                <a:lnTo>
                  <a:pt x="63574" y="678475"/>
                </a:lnTo>
                <a:lnTo>
                  <a:pt x="48316" y="658971"/>
                </a:lnTo>
                <a:lnTo>
                  <a:pt x="56788" y="631830"/>
                </a:lnTo>
                <a:lnTo>
                  <a:pt x="89847" y="544478"/>
                </a:lnTo>
                <a:lnTo>
                  <a:pt x="118670" y="472393"/>
                </a:lnTo>
                <a:lnTo>
                  <a:pt x="132228" y="407095"/>
                </a:lnTo>
                <a:lnTo>
                  <a:pt x="137314" y="354514"/>
                </a:lnTo>
                <a:lnTo>
                  <a:pt x="132228" y="303626"/>
                </a:lnTo>
                <a:lnTo>
                  <a:pt x="132228" y="271399"/>
                </a:lnTo>
                <a:lnTo>
                  <a:pt x="130535" y="231541"/>
                </a:lnTo>
                <a:lnTo>
                  <a:pt x="139014" y="159484"/>
                </a:lnTo>
                <a:lnTo>
                  <a:pt x="157658" y="105175"/>
                </a:lnTo>
                <a:lnTo>
                  <a:pt x="157658" y="20374"/>
                </a:lnTo>
                <a:lnTo>
                  <a:pt x="123756" y="0"/>
                </a:lnTo>
                <a:close/>
              </a:path>
              <a:path w="309880" h="729614">
                <a:moveTo>
                  <a:pt x="179694" y="656427"/>
                </a:moveTo>
                <a:lnTo>
                  <a:pt x="96626" y="663214"/>
                </a:lnTo>
                <a:lnTo>
                  <a:pt x="63574" y="678475"/>
                </a:lnTo>
                <a:lnTo>
                  <a:pt x="297085" y="678475"/>
                </a:lnTo>
                <a:lnTo>
                  <a:pt x="260220" y="665758"/>
                </a:lnTo>
                <a:lnTo>
                  <a:pt x="179694" y="656427"/>
                </a:lnTo>
                <a:close/>
              </a:path>
            </a:pathLst>
          </a:custGeom>
          <a:solidFill>
            <a:srgbClr val="000000"/>
          </a:solidFill>
        </p:spPr>
        <p:txBody>
          <a:bodyPr wrap="square" lIns="0" tIns="0" rIns="0" bIns="0" rtlCol="0"/>
          <a:lstStyle/>
          <a:p>
            <a:endParaRPr/>
          </a:p>
        </p:txBody>
      </p:sp>
      <p:sp>
        <p:nvSpPr>
          <p:cNvPr id="17" name="object 17"/>
          <p:cNvSpPr/>
          <p:nvPr/>
        </p:nvSpPr>
        <p:spPr>
          <a:xfrm>
            <a:off x="2448204" y="3686269"/>
            <a:ext cx="641350" cy="573405"/>
          </a:xfrm>
          <a:custGeom>
            <a:avLst/>
            <a:gdLst/>
            <a:ahLst/>
            <a:cxnLst/>
            <a:rect l="l" t="t" r="r" b="b"/>
            <a:pathLst>
              <a:path w="641350" h="573404">
                <a:moveTo>
                  <a:pt x="489931" y="0"/>
                </a:moveTo>
                <a:lnTo>
                  <a:pt x="469587" y="10996"/>
                </a:lnTo>
                <a:lnTo>
                  <a:pt x="483995" y="66114"/>
                </a:lnTo>
                <a:lnTo>
                  <a:pt x="481452" y="112731"/>
                </a:lnTo>
                <a:lnTo>
                  <a:pt x="416185" y="136478"/>
                </a:lnTo>
                <a:lnTo>
                  <a:pt x="284800" y="163666"/>
                </a:lnTo>
                <a:lnTo>
                  <a:pt x="146636" y="195846"/>
                </a:lnTo>
                <a:lnTo>
                  <a:pt x="40680" y="261151"/>
                </a:lnTo>
                <a:lnTo>
                  <a:pt x="9322" y="333270"/>
                </a:lnTo>
                <a:lnTo>
                  <a:pt x="0" y="409571"/>
                </a:lnTo>
                <a:lnTo>
                  <a:pt x="2542" y="492686"/>
                </a:lnTo>
                <a:lnTo>
                  <a:pt x="7628" y="534244"/>
                </a:lnTo>
                <a:lnTo>
                  <a:pt x="34751" y="568178"/>
                </a:lnTo>
                <a:lnTo>
                  <a:pt x="84761" y="573238"/>
                </a:lnTo>
                <a:lnTo>
                  <a:pt x="109341" y="554618"/>
                </a:lnTo>
                <a:lnTo>
                  <a:pt x="99169" y="507124"/>
                </a:lnTo>
                <a:lnTo>
                  <a:pt x="94271" y="500310"/>
                </a:lnTo>
                <a:lnTo>
                  <a:pt x="89847" y="500310"/>
                </a:lnTo>
                <a:lnTo>
                  <a:pt x="82218" y="495250"/>
                </a:lnTo>
                <a:lnTo>
                  <a:pt x="80494" y="481639"/>
                </a:lnTo>
                <a:lnTo>
                  <a:pt x="79675" y="480003"/>
                </a:lnTo>
                <a:lnTo>
                  <a:pt x="80287" y="480003"/>
                </a:lnTo>
                <a:lnTo>
                  <a:pt x="74589" y="435005"/>
                </a:lnTo>
                <a:lnTo>
                  <a:pt x="72046" y="362954"/>
                </a:lnTo>
                <a:lnTo>
                  <a:pt x="94933" y="291712"/>
                </a:lnTo>
                <a:lnTo>
                  <a:pt x="133921" y="249278"/>
                </a:lnTo>
                <a:lnTo>
                  <a:pt x="204274" y="205224"/>
                </a:lnTo>
                <a:lnTo>
                  <a:pt x="327181" y="175540"/>
                </a:lnTo>
                <a:lnTo>
                  <a:pt x="424664" y="157729"/>
                </a:lnTo>
                <a:lnTo>
                  <a:pt x="495017" y="137355"/>
                </a:lnTo>
                <a:lnTo>
                  <a:pt x="542477" y="132296"/>
                </a:lnTo>
                <a:lnTo>
                  <a:pt x="592245" y="132296"/>
                </a:lnTo>
                <a:lnTo>
                  <a:pt x="549290" y="114485"/>
                </a:lnTo>
                <a:lnTo>
                  <a:pt x="554349" y="104298"/>
                </a:lnTo>
                <a:lnTo>
                  <a:pt x="639137" y="92425"/>
                </a:lnTo>
                <a:lnTo>
                  <a:pt x="640824" y="87297"/>
                </a:lnTo>
                <a:lnTo>
                  <a:pt x="639859" y="84801"/>
                </a:lnTo>
                <a:lnTo>
                  <a:pt x="545850" y="84801"/>
                </a:lnTo>
                <a:lnTo>
                  <a:pt x="542477" y="79674"/>
                </a:lnTo>
                <a:lnTo>
                  <a:pt x="558510" y="58490"/>
                </a:lnTo>
                <a:lnTo>
                  <a:pt x="507732" y="58490"/>
                </a:lnTo>
                <a:lnTo>
                  <a:pt x="489931" y="0"/>
                </a:lnTo>
                <a:close/>
              </a:path>
              <a:path w="641350" h="573404">
                <a:moveTo>
                  <a:pt x="80418" y="481037"/>
                </a:moveTo>
                <a:lnTo>
                  <a:pt x="80494" y="481639"/>
                </a:lnTo>
                <a:lnTo>
                  <a:pt x="89847" y="500310"/>
                </a:lnTo>
                <a:lnTo>
                  <a:pt x="94271" y="500310"/>
                </a:lnTo>
                <a:lnTo>
                  <a:pt x="80418" y="481037"/>
                </a:lnTo>
                <a:close/>
              </a:path>
              <a:path w="641350" h="573404">
                <a:moveTo>
                  <a:pt x="80287" y="480003"/>
                </a:moveTo>
                <a:lnTo>
                  <a:pt x="79675" y="480003"/>
                </a:lnTo>
                <a:lnTo>
                  <a:pt x="80418" y="481037"/>
                </a:lnTo>
                <a:lnTo>
                  <a:pt x="80287" y="480003"/>
                </a:lnTo>
                <a:close/>
              </a:path>
              <a:path w="641350" h="573404">
                <a:moveTo>
                  <a:pt x="592245" y="132296"/>
                </a:moveTo>
                <a:lnTo>
                  <a:pt x="542477" y="132296"/>
                </a:lnTo>
                <a:lnTo>
                  <a:pt x="600150" y="156852"/>
                </a:lnTo>
                <a:lnTo>
                  <a:pt x="620453" y="148352"/>
                </a:lnTo>
                <a:lnTo>
                  <a:pt x="618767" y="143292"/>
                </a:lnTo>
                <a:lnTo>
                  <a:pt x="592245" y="132296"/>
                </a:lnTo>
                <a:close/>
              </a:path>
              <a:path w="641350" h="573404">
                <a:moveTo>
                  <a:pt x="636574" y="76301"/>
                </a:moveTo>
                <a:lnTo>
                  <a:pt x="545850" y="84801"/>
                </a:lnTo>
                <a:lnTo>
                  <a:pt x="639859" y="84801"/>
                </a:lnTo>
                <a:lnTo>
                  <a:pt x="636574" y="76301"/>
                </a:lnTo>
                <a:close/>
              </a:path>
              <a:path w="641350" h="573404">
                <a:moveTo>
                  <a:pt x="567907" y="4182"/>
                </a:moveTo>
                <a:lnTo>
                  <a:pt x="523860" y="58490"/>
                </a:lnTo>
                <a:lnTo>
                  <a:pt x="558510" y="58490"/>
                </a:lnTo>
                <a:lnTo>
                  <a:pt x="566221" y="48303"/>
                </a:lnTo>
                <a:lnTo>
                  <a:pt x="579779" y="19496"/>
                </a:lnTo>
                <a:lnTo>
                  <a:pt x="567907" y="4182"/>
                </a:lnTo>
                <a:close/>
              </a:path>
            </a:pathLst>
          </a:custGeom>
          <a:solidFill>
            <a:srgbClr val="000000"/>
          </a:solidFill>
        </p:spPr>
        <p:txBody>
          <a:bodyPr wrap="square" lIns="0" tIns="0" rIns="0" bIns="0" rtlCol="0"/>
          <a:lstStyle/>
          <a:p>
            <a:endParaRPr/>
          </a:p>
        </p:txBody>
      </p:sp>
      <p:sp>
        <p:nvSpPr>
          <p:cNvPr id="18" name="object 18"/>
          <p:cNvSpPr/>
          <p:nvPr/>
        </p:nvSpPr>
        <p:spPr>
          <a:xfrm>
            <a:off x="2520251" y="4291755"/>
            <a:ext cx="708660" cy="262255"/>
          </a:xfrm>
          <a:custGeom>
            <a:avLst/>
            <a:gdLst/>
            <a:ahLst/>
            <a:cxnLst/>
            <a:rect l="l" t="t" r="r" b="b"/>
            <a:pathLst>
              <a:path w="708660" h="262254">
                <a:moveTo>
                  <a:pt x="27122" y="0"/>
                </a:moveTo>
                <a:lnTo>
                  <a:pt x="0" y="28874"/>
                </a:lnTo>
                <a:lnTo>
                  <a:pt x="5935" y="67868"/>
                </a:lnTo>
                <a:lnTo>
                  <a:pt x="30515" y="103489"/>
                </a:lnTo>
                <a:lnTo>
                  <a:pt x="84761" y="167916"/>
                </a:lnTo>
                <a:lnTo>
                  <a:pt x="141556" y="222225"/>
                </a:lnTo>
                <a:lnTo>
                  <a:pt x="209367" y="262028"/>
                </a:lnTo>
                <a:lnTo>
                  <a:pt x="318708" y="257846"/>
                </a:lnTo>
                <a:lnTo>
                  <a:pt x="400854" y="223911"/>
                </a:lnTo>
                <a:lnTo>
                  <a:pt x="275478" y="223911"/>
                </a:lnTo>
                <a:lnTo>
                  <a:pt x="222082" y="211161"/>
                </a:lnTo>
                <a:lnTo>
                  <a:pt x="160201" y="167107"/>
                </a:lnTo>
                <a:lnTo>
                  <a:pt x="113584" y="111112"/>
                </a:lnTo>
                <a:lnTo>
                  <a:pt x="77982" y="61054"/>
                </a:lnTo>
                <a:lnTo>
                  <a:pt x="79675" y="52554"/>
                </a:lnTo>
                <a:lnTo>
                  <a:pt x="82451" y="52554"/>
                </a:lnTo>
                <a:lnTo>
                  <a:pt x="80525" y="44121"/>
                </a:lnTo>
                <a:lnTo>
                  <a:pt x="55095" y="1686"/>
                </a:lnTo>
                <a:lnTo>
                  <a:pt x="27122" y="0"/>
                </a:lnTo>
                <a:close/>
              </a:path>
              <a:path w="708660" h="262254">
                <a:moveTo>
                  <a:pt x="655948" y="155233"/>
                </a:moveTo>
                <a:lnTo>
                  <a:pt x="582335" y="155233"/>
                </a:lnTo>
                <a:lnTo>
                  <a:pt x="614510" y="189977"/>
                </a:lnTo>
                <a:lnTo>
                  <a:pt x="642503" y="239158"/>
                </a:lnTo>
                <a:lnTo>
                  <a:pt x="662874" y="236594"/>
                </a:lnTo>
                <a:lnTo>
                  <a:pt x="634881" y="183163"/>
                </a:lnTo>
                <a:lnTo>
                  <a:pt x="644190" y="175540"/>
                </a:lnTo>
                <a:lnTo>
                  <a:pt x="701949" y="175540"/>
                </a:lnTo>
                <a:lnTo>
                  <a:pt x="677242" y="162857"/>
                </a:lnTo>
                <a:lnTo>
                  <a:pt x="655948" y="155233"/>
                </a:lnTo>
                <a:close/>
              </a:path>
              <a:path w="708660" h="262254">
                <a:moveTo>
                  <a:pt x="644190" y="58490"/>
                </a:moveTo>
                <a:lnTo>
                  <a:pt x="625573" y="61931"/>
                </a:lnTo>
                <a:lnTo>
                  <a:pt x="606079" y="110235"/>
                </a:lnTo>
                <a:lnTo>
                  <a:pt x="574713" y="129732"/>
                </a:lnTo>
                <a:lnTo>
                  <a:pt x="517041" y="148419"/>
                </a:lnTo>
                <a:lnTo>
                  <a:pt x="444191" y="184040"/>
                </a:lnTo>
                <a:lnTo>
                  <a:pt x="348374" y="223034"/>
                </a:lnTo>
                <a:lnTo>
                  <a:pt x="275478" y="223911"/>
                </a:lnTo>
                <a:lnTo>
                  <a:pt x="400854" y="223911"/>
                </a:lnTo>
                <a:lnTo>
                  <a:pt x="425514" y="213724"/>
                </a:lnTo>
                <a:lnTo>
                  <a:pt x="526349" y="168794"/>
                </a:lnTo>
                <a:lnTo>
                  <a:pt x="582335" y="155233"/>
                </a:lnTo>
                <a:lnTo>
                  <a:pt x="655948" y="155233"/>
                </a:lnTo>
                <a:lnTo>
                  <a:pt x="641626" y="150106"/>
                </a:lnTo>
                <a:lnTo>
                  <a:pt x="640817" y="143360"/>
                </a:lnTo>
                <a:lnTo>
                  <a:pt x="671744" y="124672"/>
                </a:lnTo>
                <a:lnTo>
                  <a:pt x="632318" y="124672"/>
                </a:lnTo>
                <a:lnTo>
                  <a:pt x="623009" y="119613"/>
                </a:lnTo>
                <a:lnTo>
                  <a:pt x="646753" y="62741"/>
                </a:lnTo>
                <a:lnTo>
                  <a:pt x="644190" y="58490"/>
                </a:lnTo>
                <a:close/>
              </a:path>
              <a:path w="708660" h="262254">
                <a:moveTo>
                  <a:pt x="701949" y="175540"/>
                </a:moveTo>
                <a:lnTo>
                  <a:pt x="644190" y="175540"/>
                </a:lnTo>
                <a:lnTo>
                  <a:pt x="708607" y="195914"/>
                </a:lnTo>
                <a:lnTo>
                  <a:pt x="705235" y="177226"/>
                </a:lnTo>
                <a:lnTo>
                  <a:pt x="701949" y="175540"/>
                </a:lnTo>
                <a:close/>
              </a:path>
              <a:path w="708660" h="262254">
                <a:moveTo>
                  <a:pt x="693363" y="92425"/>
                </a:moveTo>
                <a:lnTo>
                  <a:pt x="632318" y="124672"/>
                </a:lnTo>
                <a:lnTo>
                  <a:pt x="671744" y="124672"/>
                </a:lnTo>
                <a:lnTo>
                  <a:pt x="702671" y="105985"/>
                </a:lnTo>
                <a:lnTo>
                  <a:pt x="697612" y="94988"/>
                </a:lnTo>
                <a:lnTo>
                  <a:pt x="693363" y="92425"/>
                </a:lnTo>
                <a:close/>
              </a:path>
              <a:path w="708660" h="262254">
                <a:moveTo>
                  <a:pt x="82451" y="52554"/>
                </a:moveTo>
                <a:lnTo>
                  <a:pt x="79675" y="52554"/>
                </a:lnTo>
                <a:lnTo>
                  <a:pt x="87304" y="73805"/>
                </a:lnTo>
                <a:lnTo>
                  <a:pt x="82451" y="52554"/>
                </a:lnTo>
                <a:close/>
              </a:path>
            </a:pathLst>
          </a:custGeom>
          <a:solidFill>
            <a:srgbClr val="000000"/>
          </a:solidFill>
        </p:spPr>
        <p:txBody>
          <a:bodyPr wrap="square" lIns="0" tIns="0" rIns="0" bIns="0" rtlCol="0"/>
          <a:lstStyle/>
          <a:p>
            <a:endParaRPr/>
          </a:p>
        </p:txBody>
      </p:sp>
      <p:sp>
        <p:nvSpPr>
          <p:cNvPr id="19" name="object 19"/>
          <p:cNvSpPr/>
          <p:nvPr/>
        </p:nvSpPr>
        <p:spPr>
          <a:xfrm>
            <a:off x="2763520" y="5088953"/>
            <a:ext cx="740410" cy="410209"/>
          </a:xfrm>
          <a:custGeom>
            <a:avLst/>
            <a:gdLst/>
            <a:ahLst/>
            <a:cxnLst/>
            <a:rect l="l" t="t" r="r" b="b"/>
            <a:pathLst>
              <a:path w="740410" h="410210">
                <a:moveTo>
                  <a:pt x="455152" y="0"/>
                </a:moveTo>
                <a:lnTo>
                  <a:pt x="371241" y="4243"/>
                </a:lnTo>
                <a:lnTo>
                  <a:pt x="287329" y="12723"/>
                </a:lnTo>
                <a:lnTo>
                  <a:pt x="212726" y="32227"/>
                </a:lnTo>
                <a:lnTo>
                  <a:pt x="135621" y="60211"/>
                </a:lnTo>
                <a:lnTo>
                  <a:pt x="94933" y="84808"/>
                </a:lnTo>
                <a:lnTo>
                  <a:pt x="31365" y="138239"/>
                </a:lnTo>
                <a:lnTo>
                  <a:pt x="9322" y="173010"/>
                </a:lnTo>
                <a:lnTo>
                  <a:pt x="0" y="203537"/>
                </a:lnTo>
                <a:lnTo>
                  <a:pt x="0" y="235765"/>
                </a:lnTo>
                <a:lnTo>
                  <a:pt x="13564" y="299369"/>
                </a:lnTo>
                <a:lnTo>
                  <a:pt x="44923" y="340077"/>
                </a:lnTo>
                <a:lnTo>
                  <a:pt x="83918" y="368068"/>
                </a:lnTo>
                <a:lnTo>
                  <a:pt x="135621" y="390115"/>
                </a:lnTo>
                <a:lnTo>
                  <a:pt x="205981" y="405382"/>
                </a:lnTo>
                <a:lnTo>
                  <a:pt x="278021" y="409618"/>
                </a:lnTo>
                <a:lnTo>
                  <a:pt x="359369" y="407075"/>
                </a:lnTo>
                <a:lnTo>
                  <a:pt x="429723" y="398595"/>
                </a:lnTo>
                <a:lnTo>
                  <a:pt x="495894" y="385878"/>
                </a:lnTo>
                <a:lnTo>
                  <a:pt x="556872" y="372304"/>
                </a:lnTo>
                <a:lnTo>
                  <a:pt x="611171" y="351107"/>
                </a:lnTo>
                <a:lnTo>
                  <a:pt x="661154" y="329053"/>
                </a:lnTo>
                <a:lnTo>
                  <a:pt x="692520" y="305306"/>
                </a:lnTo>
                <a:lnTo>
                  <a:pt x="722199" y="285802"/>
                </a:lnTo>
                <a:lnTo>
                  <a:pt x="737444" y="251032"/>
                </a:lnTo>
                <a:lnTo>
                  <a:pt x="740007" y="218804"/>
                </a:lnTo>
                <a:lnTo>
                  <a:pt x="730631" y="128059"/>
                </a:lnTo>
                <a:lnTo>
                  <a:pt x="706078" y="71241"/>
                </a:lnTo>
                <a:lnTo>
                  <a:pt x="639974" y="30534"/>
                </a:lnTo>
                <a:lnTo>
                  <a:pt x="581492" y="12723"/>
                </a:lnTo>
                <a:lnTo>
                  <a:pt x="527260" y="4243"/>
                </a:lnTo>
                <a:lnTo>
                  <a:pt x="455152" y="0"/>
                </a:lnTo>
                <a:close/>
              </a:path>
            </a:pathLst>
          </a:custGeom>
          <a:solidFill>
            <a:srgbClr val="996633"/>
          </a:solidFill>
        </p:spPr>
        <p:txBody>
          <a:bodyPr wrap="square" lIns="0" tIns="0" rIns="0" bIns="0" rtlCol="0"/>
          <a:lstStyle/>
          <a:p>
            <a:endParaRPr/>
          </a:p>
        </p:txBody>
      </p:sp>
      <p:sp>
        <p:nvSpPr>
          <p:cNvPr id="20" name="object 20"/>
          <p:cNvSpPr/>
          <p:nvPr/>
        </p:nvSpPr>
        <p:spPr>
          <a:xfrm>
            <a:off x="3072907" y="5211926"/>
            <a:ext cx="431165" cy="210820"/>
          </a:xfrm>
          <a:custGeom>
            <a:avLst/>
            <a:gdLst/>
            <a:ahLst/>
            <a:cxnLst/>
            <a:rect l="l" t="t" r="r" b="b"/>
            <a:pathLst>
              <a:path w="431164" h="210820">
                <a:moveTo>
                  <a:pt x="428475" y="115335"/>
                </a:moveTo>
                <a:lnTo>
                  <a:pt x="416185" y="115335"/>
                </a:lnTo>
                <a:lnTo>
                  <a:pt x="407686" y="139083"/>
                </a:lnTo>
                <a:lnTo>
                  <a:pt x="384819" y="162830"/>
                </a:lnTo>
                <a:lnTo>
                  <a:pt x="344145" y="189120"/>
                </a:lnTo>
                <a:lnTo>
                  <a:pt x="283100" y="210324"/>
                </a:lnTo>
                <a:lnTo>
                  <a:pt x="312779" y="208624"/>
                </a:lnTo>
                <a:lnTo>
                  <a:pt x="357703" y="197600"/>
                </a:lnTo>
                <a:lnTo>
                  <a:pt x="407686" y="167073"/>
                </a:lnTo>
                <a:lnTo>
                  <a:pt x="428057" y="122122"/>
                </a:lnTo>
                <a:lnTo>
                  <a:pt x="428475" y="115335"/>
                </a:lnTo>
                <a:close/>
              </a:path>
              <a:path w="431164" h="210820">
                <a:moveTo>
                  <a:pt x="421244" y="0"/>
                </a:moveTo>
                <a:lnTo>
                  <a:pt x="407686" y="37314"/>
                </a:lnTo>
                <a:lnTo>
                  <a:pt x="364516" y="84808"/>
                </a:lnTo>
                <a:lnTo>
                  <a:pt x="323774" y="115335"/>
                </a:lnTo>
                <a:lnTo>
                  <a:pt x="272105" y="143326"/>
                </a:lnTo>
                <a:lnTo>
                  <a:pt x="226305" y="161136"/>
                </a:lnTo>
                <a:lnTo>
                  <a:pt x="177131" y="178097"/>
                </a:lnTo>
                <a:lnTo>
                  <a:pt x="90724" y="195907"/>
                </a:lnTo>
                <a:lnTo>
                  <a:pt x="0" y="200144"/>
                </a:lnTo>
                <a:lnTo>
                  <a:pt x="45800" y="206081"/>
                </a:lnTo>
                <a:lnTo>
                  <a:pt x="127149" y="200144"/>
                </a:lnTo>
                <a:lnTo>
                  <a:pt x="170386" y="193364"/>
                </a:lnTo>
                <a:lnTo>
                  <a:pt x="212746" y="182333"/>
                </a:lnTo>
                <a:lnTo>
                  <a:pt x="258547" y="167073"/>
                </a:lnTo>
                <a:lnTo>
                  <a:pt x="375511" y="102618"/>
                </a:lnTo>
                <a:lnTo>
                  <a:pt x="405190" y="73784"/>
                </a:lnTo>
                <a:lnTo>
                  <a:pt x="429667" y="73784"/>
                </a:lnTo>
                <a:lnTo>
                  <a:pt x="425493" y="44100"/>
                </a:lnTo>
                <a:lnTo>
                  <a:pt x="421244" y="0"/>
                </a:lnTo>
                <a:close/>
              </a:path>
              <a:path w="431164" h="210820">
                <a:moveTo>
                  <a:pt x="429667" y="73784"/>
                </a:moveTo>
                <a:lnTo>
                  <a:pt x="405190" y="73784"/>
                </a:lnTo>
                <a:lnTo>
                  <a:pt x="400940" y="97525"/>
                </a:lnTo>
                <a:lnTo>
                  <a:pt x="384819" y="122122"/>
                </a:lnTo>
                <a:lnTo>
                  <a:pt x="310216" y="176397"/>
                </a:lnTo>
                <a:lnTo>
                  <a:pt x="339895" y="158586"/>
                </a:lnTo>
                <a:lnTo>
                  <a:pt x="368698" y="150106"/>
                </a:lnTo>
                <a:lnTo>
                  <a:pt x="395814" y="128059"/>
                </a:lnTo>
                <a:lnTo>
                  <a:pt x="416185" y="115335"/>
                </a:lnTo>
                <a:lnTo>
                  <a:pt x="428475" y="115335"/>
                </a:lnTo>
                <a:lnTo>
                  <a:pt x="430620" y="80565"/>
                </a:lnTo>
                <a:lnTo>
                  <a:pt x="429667" y="73784"/>
                </a:lnTo>
                <a:close/>
              </a:path>
            </a:pathLst>
          </a:custGeom>
          <a:solidFill>
            <a:srgbClr val="000000"/>
          </a:solidFill>
        </p:spPr>
        <p:txBody>
          <a:bodyPr wrap="square" lIns="0" tIns="0" rIns="0" bIns="0" rtlCol="0"/>
          <a:lstStyle/>
          <a:p>
            <a:endParaRPr/>
          </a:p>
        </p:txBody>
      </p:sp>
      <p:sp>
        <p:nvSpPr>
          <p:cNvPr id="22" name="object 22"/>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849" y="236169"/>
            <a:ext cx="7315647" cy="1243289"/>
          </a:xfrm>
          <a:prstGeom prst="rect">
            <a:avLst/>
          </a:prstGeom>
        </p:spPr>
        <p:txBody>
          <a:bodyPr vert="horz" wrap="square" lIns="0" tIns="12065" rIns="0" bIns="0" rtlCol="0">
            <a:spAutoFit/>
          </a:bodyPr>
          <a:lstStyle/>
          <a:p>
            <a:pPr marL="12700">
              <a:lnSpc>
                <a:spcPct val="100000"/>
              </a:lnSpc>
              <a:spcBef>
                <a:spcPts val="95"/>
              </a:spcBef>
            </a:pPr>
            <a:r>
              <a:rPr sz="4000" i="0" spc="240" dirty="0">
                <a:latin typeface="Cambria"/>
                <a:cs typeface="Cambria"/>
              </a:rPr>
              <a:t>Reference</a:t>
            </a:r>
            <a:r>
              <a:rPr lang="en-US" sz="4000" i="0" spc="240" dirty="0">
                <a:latin typeface="Cambria"/>
                <a:cs typeface="Cambria"/>
              </a:rPr>
              <a:t>s</a:t>
            </a:r>
            <a:br>
              <a:rPr lang="en-US" sz="4000" i="0" spc="240" dirty="0">
                <a:latin typeface="Cambria"/>
                <a:cs typeface="Cambria"/>
              </a:rPr>
            </a:br>
            <a:r>
              <a:rPr lang="en-US" sz="4000" i="0" spc="240" dirty="0">
                <a:latin typeface="Cambria"/>
                <a:cs typeface="Cambria"/>
              </a:rPr>
              <a:t>Where to find information</a:t>
            </a:r>
            <a:endParaRPr sz="4000" dirty="0">
              <a:latin typeface="Cambria"/>
              <a:cs typeface="Cambria"/>
            </a:endParaRPr>
          </a:p>
        </p:txBody>
      </p:sp>
      <p:sp>
        <p:nvSpPr>
          <p:cNvPr id="7" name="object 7"/>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4</a:t>
            </a:fld>
            <a:endParaRPr sz="1400">
              <a:latin typeface="Arial"/>
              <a:cs typeface="Arial"/>
            </a:endParaRPr>
          </a:p>
        </p:txBody>
      </p:sp>
      <p:sp>
        <p:nvSpPr>
          <p:cNvPr id="3" name="object 3"/>
          <p:cNvSpPr txBox="1"/>
          <p:nvPr/>
        </p:nvSpPr>
        <p:spPr>
          <a:xfrm>
            <a:off x="778890" y="2558803"/>
            <a:ext cx="3850004" cy="3911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spc="204" dirty="0">
                <a:latin typeface="Cambria"/>
                <a:cs typeface="Cambria"/>
              </a:rPr>
              <a:t>Guide </a:t>
            </a:r>
            <a:r>
              <a:rPr sz="2400" spc="85" dirty="0">
                <a:latin typeface="Cambria"/>
                <a:cs typeface="Cambria"/>
              </a:rPr>
              <a:t>to</a:t>
            </a:r>
            <a:r>
              <a:rPr sz="2400" spc="250" dirty="0">
                <a:latin typeface="Cambria"/>
                <a:cs typeface="Cambria"/>
              </a:rPr>
              <a:t> </a:t>
            </a:r>
            <a:r>
              <a:rPr sz="2400" spc="160" dirty="0">
                <a:latin typeface="Cambria"/>
                <a:cs typeface="Cambria"/>
              </a:rPr>
              <a:t>Advancement,</a:t>
            </a:r>
            <a:endParaRPr sz="2400" dirty="0">
              <a:latin typeface="Cambria"/>
              <a:cs typeface="Cambria"/>
            </a:endParaRPr>
          </a:p>
        </p:txBody>
      </p:sp>
      <p:sp>
        <p:nvSpPr>
          <p:cNvPr id="4" name="object 4"/>
          <p:cNvSpPr txBox="1"/>
          <p:nvPr/>
        </p:nvSpPr>
        <p:spPr>
          <a:xfrm>
            <a:off x="4767833" y="2660911"/>
            <a:ext cx="1661795" cy="269240"/>
          </a:xfrm>
          <a:prstGeom prst="rect">
            <a:avLst/>
          </a:prstGeom>
        </p:spPr>
        <p:txBody>
          <a:bodyPr vert="horz" wrap="square" lIns="0" tIns="12065" rIns="0" bIns="0" rtlCol="0">
            <a:spAutoFit/>
          </a:bodyPr>
          <a:lstStyle/>
          <a:p>
            <a:pPr marL="12700">
              <a:lnSpc>
                <a:spcPct val="100000"/>
              </a:lnSpc>
              <a:spcBef>
                <a:spcPts val="95"/>
              </a:spcBef>
            </a:pPr>
            <a:r>
              <a:rPr sz="1600" spc="65" dirty="0">
                <a:latin typeface="Cambria"/>
                <a:cs typeface="Cambria"/>
              </a:rPr>
              <a:t>revised</a:t>
            </a:r>
            <a:r>
              <a:rPr sz="1600" spc="95" dirty="0">
                <a:latin typeface="Cambria"/>
                <a:cs typeface="Cambria"/>
              </a:rPr>
              <a:t> </a:t>
            </a:r>
            <a:r>
              <a:rPr sz="1600" spc="110" dirty="0">
                <a:latin typeface="Cambria"/>
                <a:cs typeface="Cambria"/>
              </a:rPr>
              <a:t>annually</a:t>
            </a:r>
            <a:endParaRPr sz="1600">
              <a:latin typeface="Cambria"/>
              <a:cs typeface="Cambria"/>
            </a:endParaRPr>
          </a:p>
        </p:txBody>
      </p:sp>
      <p:sp>
        <p:nvSpPr>
          <p:cNvPr id="5" name="object 5"/>
          <p:cNvSpPr txBox="1"/>
          <p:nvPr/>
        </p:nvSpPr>
        <p:spPr>
          <a:xfrm>
            <a:off x="778890" y="2924944"/>
            <a:ext cx="7592695" cy="1781810"/>
          </a:xfrm>
          <a:prstGeom prst="rect">
            <a:avLst/>
          </a:prstGeom>
        </p:spPr>
        <p:txBody>
          <a:bodyPr vert="horz" wrap="square" lIns="0" tIns="85725" rIns="0" bIns="0" rtlCol="0">
            <a:spAutoFit/>
          </a:bodyPr>
          <a:lstStyle/>
          <a:p>
            <a:pPr marL="355600" indent="-342900">
              <a:lnSpc>
                <a:spcPct val="100000"/>
              </a:lnSpc>
              <a:spcBef>
                <a:spcPts val="675"/>
              </a:spcBef>
              <a:buFont typeface="Wingdings"/>
              <a:buChar char=""/>
              <a:tabLst>
                <a:tab pos="355600" algn="l"/>
              </a:tabLst>
            </a:pPr>
            <a:r>
              <a:rPr sz="2400" spc="155" dirty="0">
                <a:latin typeface="Cambria"/>
                <a:cs typeface="Cambria"/>
              </a:rPr>
              <a:t>Boy </a:t>
            </a:r>
            <a:r>
              <a:rPr sz="2400" spc="204" dirty="0">
                <a:latin typeface="Cambria"/>
                <a:cs typeface="Cambria"/>
              </a:rPr>
              <a:t>Scout </a:t>
            </a:r>
            <a:r>
              <a:rPr sz="2400" spc="150" dirty="0">
                <a:latin typeface="Cambria"/>
                <a:cs typeface="Cambria"/>
              </a:rPr>
              <a:t>Requirements, </a:t>
            </a:r>
            <a:r>
              <a:rPr sz="1600" spc="65" dirty="0">
                <a:latin typeface="Cambria"/>
                <a:cs typeface="Cambria"/>
              </a:rPr>
              <a:t>revised</a:t>
            </a:r>
            <a:r>
              <a:rPr sz="1600" spc="370" dirty="0">
                <a:latin typeface="Cambria"/>
                <a:cs typeface="Cambria"/>
              </a:rPr>
              <a:t> </a:t>
            </a:r>
            <a:r>
              <a:rPr sz="1600" spc="110" dirty="0">
                <a:latin typeface="Cambria"/>
                <a:cs typeface="Cambria"/>
              </a:rPr>
              <a:t>annually</a:t>
            </a:r>
            <a:endParaRPr sz="1600" dirty="0">
              <a:latin typeface="Cambria"/>
              <a:cs typeface="Cambria"/>
            </a:endParaRPr>
          </a:p>
          <a:p>
            <a:pPr marL="355600" indent="-342900">
              <a:lnSpc>
                <a:spcPct val="100000"/>
              </a:lnSpc>
              <a:spcBef>
                <a:spcPts val="575"/>
              </a:spcBef>
              <a:buFont typeface="Wingdings"/>
              <a:buChar char=""/>
              <a:tabLst>
                <a:tab pos="355600" algn="l"/>
              </a:tabLst>
            </a:pPr>
            <a:r>
              <a:rPr sz="2400" spc="155" dirty="0">
                <a:latin typeface="Cambria"/>
                <a:cs typeface="Cambria"/>
              </a:rPr>
              <a:t>Boy </a:t>
            </a:r>
            <a:r>
              <a:rPr sz="2400" spc="204" dirty="0">
                <a:latin typeface="Cambria"/>
                <a:cs typeface="Cambria"/>
              </a:rPr>
              <a:t>Scout</a:t>
            </a:r>
            <a:r>
              <a:rPr sz="2400" spc="325" dirty="0">
                <a:latin typeface="Cambria"/>
                <a:cs typeface="Cambria"/>
              </a:rPr>
              <a:t> </a:t>
            </a:r>
            <a:r>
              <a:rPr sz="2400" spc="175" dirty="0">
                <a:latin typeface="Cambria"/>
                <a:cs typeface="Cambria"/>
              </a:rPr>
              <a:t>Handbook</a:t>
            </a:r>
            <a:endParaRPr sz="2400" dirty="0">
              <a:latin typeface="Cambria"/>
              <a:cs typeface="Cambria"/>
            </a:endParaRPr>
          </a:p>
          <a:p>
            <a:pPr marL="355600" indent="-342900">
              <a:lnSpc>
                <a:spcPct val="100000"/>
              </a:lnSpc>
              <a:spcBef>
                <a:spcPts val="575"/>
              </a:spcBef>
              <a:buFont typeface="Wingdings"/>
              <a:buChar char=""/>
              <a:tabLst>
                <a:tab pos="355600" algn="l"/>
              </a:tabLst>
            </a:pPr>
            <a:r>
              <a:rPr sz="2400" spc="160" dirty="0">
                <a:latin typeface="Cambria"/>
                <a:cs typeface="Cambria"/>
              </a:rPr>
              <a:t>Eagle </a:t>
            </a:r>
            <a:r>
              <a:rPr sz="2400" spc="204" dirty="0">
                <a:latin typeface="Cambria"/>
                <a:cs typeface="Cambria"/>
              </a:rPr>
              <a:t>Scout </a:t>
            </a:r>
            <a:r>
              <a:rPr sz="2400" spc="135" dirty="0">
                <a:latin typeface="Cambria"/>
                <a:cs typeface="Cambria"/>
              </a:rPr>
              <a:t>Application, </a:t>
            </a:r>
            <a:r>
              <a:rPr sz="1600" spc="85" dirty="0">
                <a:latin typeface="Cambria"/>
                <a:cs typeface="Cambria"/>
              </a:rPr>
              <a:t>latest</a:t>
            </a:r>
            <a:r>
              <a:rPr sz="1600" spc="405" dirty="0">
                <a:latin typeface="Cambria"/>
                <a:cs typeface="Cambria"/>
              </a:rPr>
              <a:t> </a:t>
            </a:r>
            <a:r>
              <a:rPr sz="1600" spc="65" dirty="0">
                <a:latin typeface="Cambria"/>
                <a:cs typeface="Cambria"/>
              </a:rPr>
              <a:t>revision</a:t>
            </a:r>
            <a:endParaRPr sz="1600" dirty="0">
              <a:latin typeface="Cambria"/>
              <a:cs typeface="Cambria"/>
            </a:endParaRPr>
          </a:p>
          <a:p>
            <a:pPr marL="355600" indent="-342900">
              <a:lnSpc>
                <a:spcPct val="100000"/>
              </a:lnSpc>
              <a:spcBef>
                <a:spcPts val="580"/>
              </a:spcBef>
              <a:buFont typeface="Wingdings"/>
              <a:buChar char=""/>
              <a:tabLst>
                <a:tab pos="355600" algn="l"/>
              </a:tabLst>
            </a:pPr>
            <a:r>
              <a:rPr sz="2400" spc="160" dirty="0">
                <a:latin typeface="Cambria"/>
                <a:cs typeface="Cambria"/>
              </a:rPr>
              <a:t>Eagle </a:t>
            </a:r>
            <a:r>
              <a:rPr sz="2400" spc="204" dirty="0">
                <a:latin typeface="Cambria"/>
                <a:cs typeface="Cambria"/>
              </a:rPr>
              <a:t>Scout </a:t>
            </a:r>
            <a:r>
              <a:rPr sz="2400" spc="120" dirty="0">
                <a:latin typeface="Cambria"/>
                <a:cs typeface="Cambria"/>
              </a:rPr>
              <a:t>Service </a:t>
            </a:r>
            <a:r>
              <a:rPr sz="2400" spc="95" dirty="0">
                <a:latin typeface="Cambria"/>
                <a:cs typeface="Cambria"/>
              </a:rPr>
              <a:t>Project </a:t>
            </a:r>
            <a:r>
              <a:rPr sz="2400" spc="140" dirty="0">
                <a:latin typeface="Cambria"/>
                <a:cs typeface="Cambria"/>
              </a:rPr>
              <a:t>Workbook, </a:t>
            </a:r>
            <a:r>
              <a:rPr sz="1600" spc="85" dirty="0">
                <a:latin typeface="Cambria"/>
                <a:cs typeface="Cambria"/>
              </a:rPr>
              <a:t>latest</a:t>
            </a:r>
            <a:r>
              <a:rPr sz="1600" spc="215" dirty="0">
                <a:latin typeface="Cambria"/>
                <a:cs typeface="Cambria"/>
              </a:rPr>
              <a:t> </a:t>
            </a:r>
            <a:r>
              <a:rPr sz="1600" spc="65" dirty="0">
                <a:latin typeface="Cambria"/>
                <a:cs typeface="Cambria"/>
              </a:rPr>
              <a:t>revision</a:t>
            </a:r>
            <a:endParaRPr sz="1600" dirty="0">
              <a:latin typeface="Cambria"/>
              <a:cs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548680"/>
            <a:ext cx="5437505" cy="574040"/>
          </a:xfrm>
          <a:prstGeom prst="rect">
            <a:avLst/>
          </a:prstGeom>
        </p:spPr>
        <p:txBody>
          <a:bodyPr vert="horz" wrap="square" lIns="0" tIns="12700" rIns="0" bIns="0" rtlCol="0">
            <a:spAutoFit/>
          </a:bodyPr>
          <a:lstStyle/>
          <a:p>
            <a:pPr marL="12700">
              <a:lnSpc>
                <a:spcPct val="100000"/>
              </a:lnSpc>
              <a:spcBef>
                <a:spcPts val="100"/>
              </a:spcBef>
              <a:tabLst>
                <a:tab pos="523240" algn="l"/>
                <a:tab pos="1548130" algn="l"/>
                <a:tab pos="2444115" algn="l"/>
                <a:tab pos="4208145" algn="l"/>
              </a:tabLst>
            </a:pPr>
            <a:r>
              <a:rPr sz="3600" i="0" spc="185" dirty="0">
                <a:latin typeface="Cambria"/>
                <a:cs typeface="Cambria"/>
              </a:rPr>
              <a:t>If	</a:t>
            </a:r>
            <a:r>
              <a:rPr sz="3600" i="0" spc="229" dirty="0">
                <a:latin typeface="Cambria"/>
                <a:cs typeface="Cambria"/>
              </a:rPr>
              <a:t>yo</a:t>
            </a:r>
            <a:r>
              <a:rPr sz="3600" i="0" spc="254" dirty="0">
                <a:latin typeface="Cambria"/>
                <a:cs typeface="Cambria"/>
              </a:rPr>
              <a:t>u</a:t>
            </a:r>
            <a:r>
              <a:rPr sz="3600" i="0" dirty="0">
                <a:latin typeface="Cambria"/>
                <a:cs typeface="Cambria"/>
              </a:rPr>
              <a:t>	</a:t>
            </a:r>
            <a:r>
              <a:rPr sz="3600" i="0" spc="100" dirty="0">
                <a:latin typeface="Cambria"/>
                <a:cs typeface="Cambria"/>
              </a:rPr>
              <a:t>ar</a:t>
            </a:r>
            <a:r>
              <a:rPr sz="3600" i="0" spc="114" dirty="0">
                <a:latin typeface="Cambria"/>
                <a:cs typeface="Cambria"/>
              </a:rPr>
              <a:t>e</a:t>
            </a:r>
            <a:r>
              <a:rPr sz="3600" i="0" dirty="0">
                <a:latin typeface="Cambria"/>
                <a:cs typeface="Cambria"/>
              </a:rPr>
              <a:t>	</a:t>
            </a:r>
            <a:r>
              <a:rPr sz="3600" i="0" spc="240" dirty="0">
                <a:latin typeface="Cambria"/>
                <a:cs typeface="Cambria"/>
              </a:rPr>
              <a:t>almos</a:t>
            </a:r>
            <a:r>
              <a:rPr sz="3600" i="0" spc="165" dirty="0">
                <a:latin typeface="Cambria"/>
                <a:cs typeface="Cambria"/>
              </a:rPr>
              <a:t>t</a:t>
            </a:r>
            <a:r>
              <a:rPr sz="3600" i="0" dirty="0">
                <a:latin typeface="Cambria"/>
                <a:cs typeface="Cambria"/>
              </a:rPr>
              <a:t>	</a:t>
            </a:r>
            <a:r>
              <a:rPr sz="3600" i="0" spc="415" dirty="0">
                <a:latin typeface="Cambria"/>
                <a:cs typeface="Cambria"/>
              </a:rPr>
              <a:t>18</a:t>
            </a:r>
            <a:r>
              <a:rPr lang="en-US" sz="3600" i="0" spc="415" dirty="0">
                <a:latin typeface="Cambria"/>
                <a:cs typeface="Cambria"/>
              </a:rPr>
              <a:t>..</a:t>
            </a:r>
            <a:r>
              <a:rPr sz="3600" i="0" spc="415" dirty="0">
                <a:latin typeface="Cambria"/>
                <a:cs typeface="Cambria"/>
              </a:rPr>
              <a:t>.</a:t>
            </a:r>
            <a:endParaRPr sz="36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40</a:t>
            </a:fld>
            <a:endParaRPr dirty="0"/>
          </a:p>
        </p:txBody>
      </p:sp>
      <p:sp>
        <p:nvSpPr>
          <p:cNvPr id="3" name="object 3"/>
          <p:cNvSpPr txBox="1"/>
          <p:nvPr/>
        </p:nvSpPr>
        <p:spPr>
          <a:xfrm>
            <a:off x="1187624" y="2132856"/>
            <a:ext cx="7576897" cy="2092239"/>
          </a:xfrm>
          <a:prstGeom prst="rect">
            <a:avLst/>
          </a:prstGeom>
        </p:spPr>
        <p:txBody>
          <a:bodyPr vert="horz" wrap="square" lIns="0" tIns="98425" rIns="0" bIns="0" rtlCol="0">
            <a:spAutoFit/>
          </a:bodyPr>
          <a:lstStyle/>
          <a:p>
            <a:pPr marL="355600" indent="-342900">
              <a:lnSpc>
                <a:spcPct val="100000"/>
              </a:lnSpc>
              <a:spcBef>
                <a:spcPts val="775"/>
              </a:spcBef>
              <a:buFont typeface="Wingdings"/>
              <a:buChar char=""/>
              <a:tabLst>
                <a:tab pos="355600" algn="l"/>
              </a:tabLst>
            </a:pPr>
            <a:r>
              <a:rPr sz="2800" spc="130" dirty="0">
                <a:latin typeface="Cambria"/>
                <a:cs typeface="Cambria"/>
              </a:rPr>
              <a:t>Work </a:t>
            </a:r>
            <a:r>
              <a:rPr sz="2800" spc="195" dirty="0">
                <a:latin typeface="Cambria"/>
                <a:cs typeface="Cambria"/>
              </a:rPr>
              <a:t>hard</a:t>
            </a:r>
            <a:endParaRPr sz="2800" dirty="0">
              <a:latin typeface="Cambria"/>
              <a:cs typeface="Cambria"/>
            </a:endParaRPr>
          </a:p>
          <a:p>
            <a:pPr marL="355600" marR="161290" indent="-342900">
              <a:lnSpc>
                <a:spcPct val="100000"/>
              </a:lnSpc>
              <a:spcBef>
                <a:spcPts val="670"/>
              </a:spcBef>
              <a:buFont typeface="Wingdings"/>
              <a:buChar char=""/>
              <a:tabLst>
                <a:tab pos="355600" algn="l"/>
              </a:tabLst>
            </a:pPr>
            <a:r>
              <a:rPr sz="2800" spc="160" dirty="0">
                <a:latin typeface="Cambria"/>
                <a:cs typeface="Cambria"/>
              </a:rPr>
              <a:t>Talk </a:t>
            </a:r>
            <a:r>
              <a:rPr sz="2800" spc="95" dirty="0">
                <a:latin typeface="Cambria"/>
                <a:cs typeface="Cambria"/>
              </a:rPr>
              <a:t>to </a:t>
            </a:r>
            <a:r>
              <a:rPr sz="2800" spc="145" dirty="0">
                <a:latin typeface="Cambria"/>
                <a:cs typeface="Cambria"/>
              </a:rPr>
              <a:t>your </a:t>
            </a:r>
            <a:r>
              <a:rPr sz="2800" spc="140" dirty="0">
                <a:latin typeface="Cambria"/>
                <a:cs typeface="Cambria"/>
              </a:rPr>
              <a:t>leaders </a:t>
            </a:r>
            <a:r>
              <a:rPr sz="2800" b="1" spc="110" dirty="0">
                <a:solidFill>
                  <a:srgbClr val="CC0000"/>
                </a:solidFill>
                <a:latin typeface="Cambria"/>
                <a:cs typeface="Cambria"/>
              </a:rPr>
              <a:t>now </a:t>
            </a:r>
            <a:endParaRPr lang="en-US" sz="2800" b="1" spc="110" dirty="0">
              <a:solidFill>
                <a:srgbClr val="CC0000"/>
              </a:solidFill>
              <a:latin typeface="Cambria"/>
              <a:cs typeface="Cambria"/>
            </a:endParaRPr>
          </a:p>
          <a:p>
            <a:pPr marL="355600" marR="161290" indent="-342900">
              <a:lnSpc>
                <a:spcPct val="100000"/>
              </a:lnSpc>
              <a:spcBef>
                <a:spcPts val="670"/>
              </a:spcBef>
              <a:buFont typeface="Wingdings"/>
              <a:buChar char=""/>
              <a:tabLst>
                <a:tab pos="355600" algn="l"/>
              </a:tabLst>
            </a:pPr>
            <a:r>
              <a:rPr sz="2800" spc="170" dirty="0">
                <a:latin typeface="Cambria"/>
                <a:cs typeface="Cambria"/>
              </a:rPr>
              <a:t>Remember </a:t>
            </a:r>
            <a:endParaRPr lang="en-US" sz="2800" spc="170" dirty="0">
              <a:latin typeface="Cambria"/>
              <a:cs typeface="Cambria"/>
            </a:endParaRPr>
          </a:p>
          <a:p>
            <a:pPr marL="355600" marR="161290" indent="-342900">
              <a:lnSpc>
                <a:spcPct val="100000"/>
              </a:lnSpc>
              <a:spcBef>
                <a:spcPts val="670"/>
              </a:spcBef>
              <a:buFont typeface="Wingdings"/>
              <a:buChar char=""/>
              <a:tabLst>
                <a:tab pos="355600" algn="l"/>
              </a:tabLst>
            </a:pPr>
            <a:r>
              <a:rPr sz="2800" b="1" spc="165" dirty="0">
                <a:solidFill>
                  <a:srgbClr val="CC0000"/>
                </a:solidFill>
                <a:latin typeface="Cambria"/>
                <a:cs typeface="Cambria"/>
              </a:rPr>
              <a:t>Know </a:t>
            </a:r>
            <a:r>
              <a:rPr sz="2800" b="1" spc="130" dirty="0">
                <a:solidFill>
                  <a:srgbClr val="CC0000"/>
                </a:solidFill>
                <a:latin typeface="Cambria"/>
                <a:cs typeface="Cambria"/>
              </a:rPr>
              <a:t>your deadlines </a:t>
            </a:r>
            <a:r>
              <a:rPr sz="2800" b="1" spc="165" dirty="0">
                <a:solidFill>
                  <a:srgbClr val="CC0000"/>
                </a:solidFill>
                <a:latin typeface="Cambria"/>
                <a:cs typeface="Cambria"/>
              </a:rPr>
              <a:t>in</a:t>
            </a:r>
            <a:r>
              <a:rPr lang="en-US" sz="2800" b="1" spc="165" dirty="0">
                <a:solidFill>
                  <a:srgbClr val="CC0000"/>
                </a:solidFill>
                <a:latin typeface="Cambria"/>
                <a:cs typeface="Cambria"/>
              </a:rPr>
              <a:t> </a:t>
            </a:r>
            <a:r>
              <a:rPr sz="2800" b="1" spc="155" dirty="0">
                <a:solidFill>
                  <a:srgbClr val="CC0000"/>
                </a:solidFill>
                <a:latin typeface="Cambria"/>
                <a:cs typeface="Cambria"/>
              </a:rPr>
              <a:t>advance!</a:t>
            </a:r>
            <a:endParaRPr sz="2800" dirty="0">
              <a:latin typeface="Cambria"/>
              <a:cs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4775" y="548680"/>
            <a:ext cx="3783329" cy="635000"/>
          </a:xfrm>
          <a:prstGeom prst="rect">
            <a:avLst/>
          </a:prstGeom>
        </p:spPr>
        <p:txBody>
          <a:bodyPr vert="horz" wrap="square" lIns="0" tIns="12065" rIns="0" bIns="0" rtlCol="0">
            <a:spAutoFit/>
          </a:bodyPr>
          <a:lstStyle/>
          <a:p>
            <a:pPr marL="12700">
              <a:lnSpc>
                <a:spcPct val="100000"/>
              </a:lnSpc>
              <a:spcBef>
                <a:spcPts val="95"/>
              </a:spcBef>
              <a:tabLst>
                <a:tab pos="733425" algn="l"/>
              </a:tabLst>
            </a:pPr>
            <a:r>
              <a:rPr sz="4000" i="0" dirty="0">
                <a:latin typeface="Cambria"/>
                <a:cs typeface="Cambria"/>
              </a:rPr>
              <a:t>In	Summary</a:t>
            </a:r>
            <a:r>
              <a:rPr sz="4000" i="0" spc="905" dirty="0">
                <a:latin typeface="Cambria"/>
                <a:cs typeface="Cambria"/>
              </a:rPr>
              <a:t>…</a:t>
            </a:r>
            <a:endParaRPr sz="4000" dirty="0">
              <a:latin typeface="Cambria"/>
              <a:cs typeface="Cambria"/>
            </a:endParaRPr>
          </a:p>
        </p:txBody>
      </p:sp>
      <p:sp>
        <p:nvSpPr>
          <p:cNvPr id="3" name="object 3"/>
          <p:cNvSpPr txBox="1"/>
          <p:nvPr/>
        </p:nvSpPr>
        <p:spPr>
          <a:xfrm>
            <a:off x="1403648" y="1782101"/>
            <a:ext cx="6506845" cy="2092239"/>
          </a:xfrm>
          <a:prstGeom prst="rect">
            <a:avLst/>
          </a:prstGeom>
        </p:spPr>
        <p:txBody>
          <a:bodyPr vert="horz" wrap="square" lIns="0" tIns="98425" rIns="0" bIns="0" rtlCol="0">
            <a:spAutoFit/>
          </a:bodyPr>
          <a:lstStyle/>
          <a:p>
            <a:pPr marL="355600" indent="-342900">
              <a:lnSpc>
                <a:spcPct val="100000"/>
              </a:lnSpc>
              <a:spcBef>
                <a:spcPts val="775"/>
              </a:spcBef>
              <a:buFont typeface="Wingdings"/>
              <a:buChar char=""/>
              <a:tabLst>
                <a:tab pos="355600" algn="l"/>
              </a:tabLst>
            </a:pPr>
            <a:r>
              <a:rPr sz="2800" spc="170" dirty="0">
                <a:latin typeface="Cambria"/>
                <a:cs typeface="Cambria"/>
              </a:rPr>
              <a:t>Your </a:t>
            </a:r>
            <a:r>
              <a:rPr sz="2800" b="1" spc="275" dirty="0">
                <a:latin typeface="Cambria"/>
                <a:cs typeface="Cambria"/>
              </a:rPr>
              <a:t>GOAL </a:t>
            </a:r>
            <a:endParaRPr lang="en-US" sz="2800" spc="155" dirty="0">
              <a:latin typeface="Cambria"/>
              <a:cs typeface="Cambria"/>
            </a:endParaRPr>
          </a:p>
          <a:p>
            <a:pPr marL="355600" indent="-342900">
              <a:lnSpc>
                <a:spcPct val="100000"/>
              </a:lnSpc>
              <a:spcBef>
                <a:spcPts val="670"/>
              </a:spcBef>
              <a:buFont typeface="Wingdings"/>
              <a:buChar char=""/>
              <a:tabLst>
                <a:tab pos="355600" algn="l"/>
              </a:tabLst>
            </a:pPr>
            <a:r>
              <a:rPr sz="2800" spc="145" dirty="0">
                <a:latin typeface="Cambria"/>
                <a:cs typeface="Cambria"/>
              </a:rPr>
              <a:t>Keep your </a:t>
            </a:r>
            <a:r>
              <a:rPr sz="2800" spc="85" dirty="0">
                <a:latin typeface="Cambria"/>
                <a:cs typeface="Cambria"/>
              </a:rPr>
              <a:t>eye </a:t>
            </a:r>
            <a:endParaRPr lang="en-US" sz="2800" spc="175" dirty="0">
              <a:latin typeface="Cambria"/>
              <a:cs typeface="Cambria"/>
            </a:endParaRPr>
          </a:p>
          <a:p>
            <a:pPr marL="355600" indent="-342900">
              <a:lnSpc>
                <a:spcPct val="100000"/>
              </a:lnSpc>
              <a:spcBef>
                <a:spcPts val="675"/>
              </a:spcBef>
              <a:buFont typeface="Wingdings"/>
              <a:buChar char=""/>
              <a:tabLst>
                <a:tab pos="355600" algn="l"/>
              </a:tabLst>
            </a:pPr>
            <a:r>
              <a:rPr sz="2800" spc="175" dirty="0">
                <a:latin typeface="Cambria"/>
                <a:cs typeface="Cambria"/>
              </a:rPr>
              <a:t>Accomplish</a:t>
            </a:r>
            <a:endParaRPr sz="2800" dirty="0">
              <a:latin typeface="Cambria"/>
              <a:cs typeface="Cambria"/>
            </a:endParaRPr>
          </a:p>
          <a:p>
            <a:pPr marL="355600" marR="5080" indent="-342900">
              <a:lnSpc>
                <a:spcPct val="100000"/>
              </a:lnSpc>
              <a:spcBef>
                <a:spcPts val="670"/>
              </a:spcBef>
              <a:buFont typeface="Wingdings"/>
              <a:buChar char=""/>
              <a:tabLst>
                <a:tab pos="355600" algn="l"/>
              </a:tabLst>
            </a:pPr>
            <a:r>
              <a:rPr sz="2800" spc="185" dirty="0">
                <a:latin typeface="Cambria"/>
                <a:cs typeface="Cambria"/>
              </a:rPr>
              <a:t>Plan </a:t>
            </a:r>
            <a:r>
              <a:rPr sz="2800" spc="210" dirty="0">
                <a:latin typeface="Cambria"/>
                <a:cs typeface="Cambria"/>
              </a:rPr>
              <a:t>ahead</a:t>
            </a:r>
            <a:endParaRPr sz="2800" dirty="0">
              <a:latin typeface="Cambria"/>
              <a:cs typeface="Cambria"/>
            </a:endParaRPr>
          </a:p>
        </p:txBody>
      </p:sp>
      <p:sp>
        <p:nvSpPr>
          <p:cNvPr id="4" name="object 4"/>
          <p:cNvSpPr/>
          <p:nvPr/>
        </p:nvSpPr>
        <p:spPr>
          <a:xfrm>
            <a:off x="4637272" y="3904219"/>
            <a:ext cx="2667089" cy="18669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8913" y="548680"/>
            <a:ext cx="6365240" cy="635000"/>
          </a:xfrm>
          <a:prstGeom prst="rect">
            <a:avLst/>
          </a:prstGeom>
        </p:spPr>
        <p:txBody>
          <a:bodyPr vert="horz" wrap="square" lIns="0" tIns="12065" rIns="0" bIns="0" rtlCol="0">
            <a:spAutoFit/>
          </a:bodyPr>
          <a:lstStyle/>
          <a:p>
            <a:pPr marL="12700">
              <a:lnSpc>
                <a:spcPct val="100000"/>
              </a:lnSpc>
              <a:spcBef>
                <a:spcPts val="95"/>
              </a:spcBef>
              <a:tabLst>
                <a:tab pos="1394460" algn="l"/>
                <a:tab pos="4008120" algn="l"/>
                <a:tab pos="4474845" algn="l"/>
              </a:tabLst>
            </a:pPr>
            <a:r>
              <a:rPr sz="4000" i="0" dirty="0">
                <a:latin typeface="Cambria"/>
                <a:cs typeface="Cambria"/>
              </a:rPr>
              <a:t>Help</a:t>
            </a:r>
            <a:r>
              <a:rPr lang="en-US" sz="4000" i="0" dirty="0">
                <a:latin typeface="Cambria"/>
                <a:cs typeface="Cambria"/>
              </a:rPr>
              <a:t> </a:t>
            </a:r>
            <a:r>
              <a:rPr sz="4000" i="0" dirty="0">
                <a:latin typeface="Cambria"/>
                <a:cs typeface="Cambria"/>
              </a:rPr>
              <a:t>Choosing</a:t>
            </a:r>
            <a:r>
              <a:rPr lang="en-US" sz="4000" dirty="0">
                <a:latin typeface="Cambria"/>
                <a:cs typeface="Cambria"/>
              </a:rPr>
              <a:t> </a:t>
            </a:r>
            <a:r>
              <a:rPr sz="4000" i="0" dirty="0">
                <a:latin typeface="Cambria"/>
                <a:cs typeface="Cambria"/>
              </a:rPr>
              <a:t>a</a:t>
            </a:r>
            <a:r>
              <a:rPr lang="en-US" sz="4000" dirty="0">
                <a:latin typeface="Cambria"/>
                <a:cs typeface="Cambria"/>
              </a:rPr>
              <a:t> </a:t>
            </a:r>
            <a:r>
              <a:rPr sz="4000" i="0" dirty="0">
                <a:latin typeface="Cambria"/>
                <a:cs typeface="Cambria"/>
              </a:rPr>
              <a:t>Project</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42</a:t>
            </a:fld>
            <a:endParaRPr dirty="0"/>
          </a:p>
        </p:txBody>
      </p:sp>
      <p:sp>
        <p:nvSpPr>
          <p:cNvPr id="3" name="object 3"/>
          <p:cNvSpPr txBox="1"/>
          <p:nvPr/>
        </p:nvSpPr>
        <p:spPr>
          <a:xfrm>
            <a:off x="1048067" y="2132856"/>
            <a:ext cx="7047865" cy="2964401"/>
          </a:xfrm>
          <a:prstGeom prst="rect">
            <a:avLst/>
          </a:prstGeom>
        </p:spPr>
        <p:txBody>
          <a:bodyPr vert="horz" wrap="square" lIns="0" tIns="12700" rIns="0" bIns="0" rtlCol="0">
            <a:spAutoFit/>
          </a:bodyPr>
          <a:lstStyle/>
          <a:p>
            <a:pPr marL="12700" marR="5715">
              <a:lnSpc>
                <a:spcPct val="120000"/>
              </a:lnSpc>
              <a:spcBef>
                <a:spcPts val="100"/>
              </a:spcBef>
            </a:pPr>
            <a:r>
              <a:rPr lang="en-US" sz="2800" dirty="0">
                <a:latin typeface="Cambria"/>
                <a:cs typeface="Cambria"/>
              </a:rPr>
              <a:t>Answering these questions can help you in choosing a potential project.</a:t>
            </a:r>
          </a:p>
          <a:p>
            <a:pPr marL="12700" marR="5715">
              <a:lnSpc>
                <a:spcPct val="120000"/>
              </a:lnSpc>
              <a:spcBef>
                <a:spcPts val="100"/>
              </a:spcBef>
            </a:pPr>
            <a:endParaRPr lang="en-US" sz="2800" spc="145" dirty="0">
              <a:latin typeface="Cambria"/>
              <a:cs typeface="Cambria"/>
            </a:endParaRPr>
          </a:p>
          <a:p>
            <a:pPr marL="12700" marR="5715">
              <a:lnSpc>
                <a:spcPct val="120000"/>
              </a:lnSpc>
              <a:spcBef>
                <a:spcPts val="100"/>
              </a:spcBef>
            </a:pPr>
            <a:r>
              <a:rPr lang="en-US" sz="2000" i="1" spc="145" dirty="0">
                <a:latin typeface="Cambria"/>
                <a:cs typeface="Cambria"/>
              </a:rPr>
              <a:t>	</a:t>
            </a:r>
            <a:r>
              <a:rPr sz="2000" i="1" spc="145" dirty="0">
                <a:latin typeface="Cambria"/>
                <a:cs typeface="Cambria"/>
              </a:rPr>
              <a:t>Please </a:t>
            </a:r>
            <a:r>
              <a:rPr sz="2000" i="1" spc="175" dirty="0">
                <a:latin typeface="Cambria"/>
                <a:cs typeface="Cambria"/>
              </a:rPr>
              <a:t>take </a:t>
            </a:r>
            <a:r>
              <a:rPr sz="2000" i="1" spc="254" dirty="0">
                <a:latin typeface="Cambria"/>
                <a:cs typeface="Cambria"/>
              </a:rPr>
              <a:t>a </a:t>
            </a:r>
            <a:r>
              <a:rPr sz="2000" i="1" spc="190" dirty="0">
                <a:latin typeface="Cambria"/>
                <a:cs typeface="Cambria"/>
              </a:rPr>
              <a:t>moment </a:t>
            </a:r>
            <a:r>
              <a:rPr sz="2000" i="1" spc="95" dirty="0">
                <a:latin typeface="Cambria"/>
                <a:cs typeface="Cambria"/>
              </a:rPr>
              <a:t>to </a:t>
            </a:r>
            <a:r>
              <a:rPr sz="2000" i="1" spc="155" dirty="0">
                <a:latin typeface="Cambria"/>
                <a:cs typeface="Cambria"/>
              </a:rPr>
              <a:t>answer </a:t>
            </a:r>
            <a:r>
              <a:rPr sz="2000" i="1" spc="210" dirty="0">
                <a:latin typeface="Cambria"/>
                <a:cs typeface="Cambria"/>
              </a:rPr>
              <a:t>each </a:t>
            </a:r>
            <a:r>
              <a:rPr sz="2000" i="1" spc="160" dirty="0">
                <a:latin typeface="Cambria"/>
                <a:cs typeface="Cambria"/>
              </a:rPr>
              <a:t>question </a:t>
            </a:r>
            <a:r>
              <a:rPr sz="2000" i="1" spc="175" dirty="0">
                <a:latin typeface="Cambria"/>
                <a:cs typeface="Cambria"/>
              </a:rPr>
              <a:t>on </a:t>
            </a:r>
            <a:r>
              <a:rPr sz="2000" i="1" spc="250" dirty="0">
                <a:latin typeface="Cambria"/>
                <a:cs typeface="Cambria"/>
              </a:rPr>
              <a:t>a </a:t>
            </a:r>
            <a:r>
              <a:rPr sz="2000" i="1" spc="155" dirty="0">
                <a:latin typeface="Cambria"/>
                <a:cs typeface="Cambria"/>
              </a:rPr>
              <a:t>separate </a:t>
            </a:r>
            <a:r>
              <a:rPr sz="2000" i="1" spc="160" dirty="0">
                <a:latin typeface="Cambria"/>
                <a:cs typeface="Cambria"/>
              </a:rPr>
              <a:t>sheet </a:t>
            </a:r>
            <a:r>
              <a:rPr sz="2000" i="1" spc="55" dirty="0">
                <a:latin typeface="Cambria"/>
                <a:cs typeface="Cambria"/>
              </a:rPr>
              <a:t>of </a:t>
            </a:r>
            <a:r>
              <a:rPr sz="2000" i="1" spc="145" dirty="0">
                <a:latin typeface="Cambria"/>
                <a:cs typeface="Cambria"/>
              </a:rPr>
              <a:t>paper </a:t>
            </a:r>
            <a:r>
              <a:rPr sz="2000" i="1" spc="245" dirty="0">
                <a:latin typeface="Cambria"/>
                <a:cs typeface="Cambria"/>
              </a:rPr>
              <a:t>as </a:t>
            </a:r>
            <a:r>
              <a:rPr sz="2000" i="1" spc="125" dirty="0">
                <a:latin typeface="Cambria"/>
                <a:cs typeface="Cambria"/>
              </a:rPr>
              <a:t>completely </a:t>
            </a:r>
            <a:r>
              <a:rPr sz="2000" i="1" spc="250" dirty="0">
                <a:latin typeface="Cambria"/>
                <a:cs typeface="Cambria"/>
              </a:rPr>
              <a:t>as </a:t>
            </a:r>
            <a:r>
              <a:rPr sz="2000" i="1" spc="170" dirty="0">
                <a:latin typeface="Cambria"/>
                <a:cs typeface="Cambria"/>
              </a:rPr>
              <a:t>you</a:t>
            </a:r>
            <a:r>
              <a:rPr sz="2000" i="1" spc="455" dirty="0">
                <a:latin typeface="Cambria"/>
                <a:cs typeface="Cambria"/>
              </a:rPr>
              <a:t> </a:t>
            </a:r>
            <a:r>
              <a:rPr sz="2000" i="1" spc="260" dirty="0">
                <a:latin typeface="Cambria"/>
                <a:cs typeface="Cambria"/>
              </a:rPr>
              <a:t>can.</a:t>
            </a:r>
            <a:endParaRPr sz="2000" i="1" dirty="0">
              <a:latin typeface="Cambria"/>
              <a:cs typeface="Cambria"/>
            </a:endParaRPr>
          </a:p>
          <a:p>
            <a:pPr>
              <a:lnSpc>
                <a:spcPct val="100000"/>
              </a:lnSpc>
              <a:spcBef>
                <a:spcPts val="50"/>
              </a:spcBef>
            </a:pPr>
            <a:endParaRPr sz="4050" dirty="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7160" y="476672"/>
            <a:ext cx="6365240" cy="635000"/>
          </a:xfrm>
          <a:prstGeom prst="rect">
            <a:avLst/>
          </a:prstGeom>
        </p:spPr>
        <p:txBody>
          <a:bodyPr vert="horz" wrap="square" lIns="0" tIns="12065" rIns="0" bIns="0" rtlCol="0">
            <a:spAutoFit/>
          </a:bodyPr>
          <a:lstStyle/>
          <a:p>
            <a:pPr marL="12700">
              <a:lnSpc>
                <a:spcPct val="100000"/>
              </a:lnSpc>
              <a:spcBef>
                <a:spcPts val="95"/>
              </a:spcBef>
              <a:tabLst>
                <a:tab pos="1394460" algn="l"/>
                <a:tab pos="4008120" algn="l"/>
                <a:tab pos="4474845" algn="l"/>
              </a:tabLst>
            </a:pPr>
            <a:r>
              <a:rPr sz="4000" i="0" dirty="0">
                <a:latin typeface="Cambria"/>
                <a:cs typeface="Cambria"/>
              </a:rPr>
              <a:t>Help</a:t>
            </a:r>
            <a:r>
              <a:rPr lang="en-US" sz="4000" i="0" dirty="0">
                <a:latin typeface="Cambria"/>
                <a:cs typeface="Cambria"/>
              </a:rPr>
              <a:t> </a:t>
            </a:r>
            <a:r>
              <a:rPr sz="4000" i="0" dirty="0">
                <a:latin typeface="Cambria"/>
                <a:cs typeface="Cambria"/>
              </a:rPr>
              <a:t>Choosing</a:t>
            </a:r>
            <a:r>
              <a:rPr lang="en-US" sz="4000" dirty="0">
                <a:latin typeface="Cambria"/>
                <a:cs typeface="Cambria"/>
              </a:rPr>
              <a:t> </a:t>
            </a:r>
            <a:r>
              <a:rPr sz="4000" i="0" dirty="0">
                <a:latin typeface="Cambria"/>
                <a:cs typeface="Cambria"/>
              </a:rPr>
              <a:t>a</a:t>
            </a:r>
            <a:r>
              <a:rPr lang="en-US" sz="4000" i="0" dirty="0">
                <a:latin typeface="Cambria"/>
                <a:cs typeface="Cambria"/>
              </a:rPr>
              <a:t> </a:t>
            </a:r>
            <a:r>
              <a:rPr sz="4000" i="0" dirty="0">
                <a:latin typeface="Cambria"/>
                <a:cs typeface="Cambria"/>
              </a:rPr>
              <a:t>Project</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43</a:t>
            </a:fld>
            <a:endParaRPr dirty="0"/>
          </a:p>
        </p:txBody>
      </p:sp>
      <p:sp>
        <p:nvSpPr>
          <p:cNvPr id="3" name="object 3"/>
          <p:cNvSpPr txBox="1"/>
          <p:nvPr/>
        </p:nvSpPr>
        <p:spPr>
          <a:xfrm>
            <a:off x="1248721" y="1844824"/>
            <a:ext cx="7096759" cy="4003019"/>
          </a:xfrm>
          <a:prstGeom prst="rect">
            <a:avLst/>
          </a:prstGeom>
        </p:spPr>
        <p:txBody>
          <a:bodyPr vert="horz" wrap="square" lIns="0" tIns="98425"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heavy" strike="noStrike" kern="1200" cap="none" spc="195" normalizeH="0" baseline="0" noProof="0" dirty="0">
                <a:ln>
                  <a:noFill/>
                </a:ln>
                <a:solidFill>
                  <a:prstClr val="black"/>
                </a:solidFill>
                <a:effectLst/>
                <a:uLnTx/>
                <a:uFill>
                  <a:solidFill>
                    <a:srgbClr val="000000"/>
                  </a:solidFill>
                </a:uFill>
                <a:latin typeface="Cambria"/>
                <a:ea typeface="MS PGothic" panose="020B0600070205080204" pitchFamily="34" charset="-128"/>
                <a:cs typeface="Cambria"/>
              </a:rPr>
              <a:t>Question</a:t>
            </a:r>
            <a:r>
              <a:rPr kumimoji="0" lang="en-US" sz="2800" b="0" i="0" u="heavy" strike="noStrike" kern="1200" cap="none" spc="270" normalizeH="0" baseline="0" noProof="0" dirty="0">
                <a:ln>
                  <a:noFill/>
                </a:ln>
                <a:solidFill>
                  <a:prstClr val="black"/>
                </a:solidFill>
                <a:effectLst/>
                <a:uLnTx/>
                <a:uFill>
                  <a:solidFill>
                    <a:srgbClr val="000000"/>
                  </a:solidFill>
                </a:uFill>
                <a:latin typeface="Cambria"/>
                <a:ea typeface="MS PGothic" panose="020B0600070205080204" pitchFamily="34" charset="-128"/>
                <a:cs typeface="Cambria"/>
              </a:rPr>
              <a:t> </a:t>
            </a:r>
            <a:r>
              <a:rPr kumimoji="0" lang="en-US" sz="2800" b="0" i="0" u="heavy" strike="noStrike" kern="1200" cap="none" spc="160" normalizeH="0" baseline="0" noProof="0" dirty="0">
                <a:ln>
                  <a:noFill/>
                </a:ln>
                <a:solidFill>
                  <a:prstClr val="black"/>
                </a:solidFill>
                <a:effectLst/>
                <a:uLnTx/>
                <a:uFill>
                  <a:solidFill>
                    <a:srgbClr val="000000"/>
                  </a:solidFill>
                </a:uFill>
                <a:latin typeface="Cambria"/>
                <a:ea typeface="MS PGothic" panose="020B0600070205080204" pitchFamily="34" charset="-128"/>
                <a:cs typeface="Cambria"/>
              </a:rPr>
              <a:t>1:</a:t>
            </a:r>
            <a:endParaRPr kumimoji="0" lang="en-US" sz="28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12700" marR="5080" lvl="0" indent="0" algn="l" defTabSz="914400" rtl="0" eaLnBrk="1" fontAlgn="base" latinLnBrk="0" hangingPunct="1">
              <a:lnSpc>
                <a:spcPts val="4040"/>
              </a:lnSpc>
              <a:spcBef>
                <a:spcPts val="240"/>
              </a:spcBef>
              <a:spcAft>
                <a:spcPct val="0"/>
              </a:spcAft>
              <a:buClrTx/>
              <a:buSzTx/>
              <a:buFontTx/>
              <a:buNone/>
              <a:tabLst/>
              <a:defRPr/>
            </a:pPr>
            <a:r>
              <a:rPr kumimoji="0" lang="en-US" sz="2800" b="0" i="0" u="none" strike="noStrike" kern="1200" cap="none" spc="190" normalizeH="0" baseline="0" noProof="0" dirty="0">
                <a:ln>
                  <a:noFill/>
                </a:ln>
                <a:solidFill>
                  <a:prstClr val="black"/>
                </a:solidFill>
                <a:effectLst/>
                <a:uLnTx/>
                <a:uFillTx/>
                <a:latin typeface="Cambria"/>
                <a:ea typeface="MS PGothic" panose="020B0600070205080204" pitchFamily="34" charset="-128"/>
                <a:cs typeface="Cambria"/>
              </a:rPr>
              <a:t>What </a:t>
            </a:r>
            <a:r>
              <a:rPr kumimoji="0" lang="en-US" sz="28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are </a:t>
            </a:r>
            <a:r>
              <a:rPr kumimoji="0" lang="en-US" sz="28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your </a:t>
            </a:r>
            <a:r>
              <a:rPr kumimoji="0" lang="en-US" sz="2800" b="0" i="0" u="none" strike="noStrike" kern="1200" cap="none" spc="165" normalizeH="0" baseline="0" noProof="0" dirty="0">
                <a:ln>
                  <a:noFill/>
                </a:ln>
                <a:solidFill>
                  <a:prstClr val="black"/>
                </a:solidFill>
                <a:effectLst/>
                <a:uLnTx/>
                <a:uFillTx/>
                <a:latin typeface="Cambria"/>
                <a:ea typeface="MS PGothic" panose="020B0600070205080204" pitchFamily="34" charset="-128"/>
                <a:cs typeface="Cambria"/>
              </a:rPr>
              <a:t>current </a:t>
            </a:r>
            <a:r>
              <a:rPr kumimoji="0" lang="en-US" sz="2800" b="0" i="0" u="none" strike="noStrike" kern="1200" cap="none" spc="145" normalizeH="0" baseline="0" noProof="0" dirty="0">
                <a:ln>
                  <a:noFill/>
                </a:ln>
                <a:solidFill>
                  <a:prstClr val="black"/>
                </a:solidFill>
                <a:effectLst/>
                <a:uLnTx/>
                <a:uFillTx/>
                <a:latin typeface="Cambria"/>
                <a:ea typeface="MS PGothic" panose="020B0600070205080204" pitchFamily="34" charset="-128"/>
                <a:cs typeface="Cambria"/>
              </a:rPr>
              <a:t>interests </a:t>
            </a:r>
            <a:r>
              <a:rPr kumimoji="0" lang="en-US" sz="2800" b="0" i="0" u="none" strike="noStrike" kern="1200" cap="none" spc="155" normalizeH="0" baseline="0" noProof="0" dirty="0">
                <a:ln>
                  <a:noFill/>
                </a:ln>
                <a:solidFill>
                  <a:prstClr val="black"/>
                </a:solidFill>
                <a:effectLst/>
                <a:uLnTx/>
                <a:uFillTx/>
                <a:latin typeface="Cambria"/>
                <a:ea typeface="MS PGothic" panose="020B0600070205080204" pitchFamily="34" charset="-128"/>
                <a:cs typeface="Cambria"/>
              </a:rPr>
              <a:t>outside  </a:t>
            </a:r>
            <a:r>
              <a:rPr kumimoji="0" lang="en-US" sz="2800" b="0" i="0" u="none" strike="noStrike" kern="1200" cap="none" spc="60" normalizeH="0" baseline="0" noProof="0" dirty="0">
                <a:ln>
                  <a:noFill/>
                </a:ln>
                <a:solidFill>
                  <a:prstClr val="black"/>
                </a:solidFill>
                <a:effectLst/>
                <a:uLnTx/>
                <a:uFillTx/>
                <a:latin typeface="Cambria"/>
                <a:ea typeface="MS PGothic" panose="020B0600070205080204" pitchFamily="34" charset="-128"/>
                <a:cs typeface="Cambria"/>
              </a:rPr>
              <a:t>of </a:t>
            </a:r>
            <a:r>
              <a:rPr kumimoji="0" lang="en-US" sz="2800" b="0" i="0" u="none" strike="noStrike" kern="1200" cap="none" spc="220" normalizeH="0" baseline="0" noProof="0" dirty="0">
                <a:ln>
                  <a:noFill/>
                </a:ln>
                <a:solidFill>
                  <a:prstClr val="black"/>
                </a:solidFill>
                <a:effectLst/>
                <a:uLnTx/>
                <a:uFillTx/>
                <a:latin typeface="Cambria"/>
                <a:ea typeface="MS PGothic" panose="020B0600070205080204" pitchFamily="34" charset="-128"/>
                <a:cs typeface="Cambria"/>
              </a:rPr>
              <a:t>Scouting? </a:t>
            </a:r>
            <a:r>
              <a:rPr kumimoji="0" lang="en-US" sz="1600" b="0" i="0" u="none" strike="noStrike" kern="1200" cap="none" spc="70" normalizeH="0" baseline="0" noProof="0" dirty="0">
                <a:ln>
                  <a:noFill/>
                </a:ln>
                <a:solidFill>
                  <a:prstClr val="black"/>
                </a:solidFill>
                <a:effectLst/>
                <a:uLnTx/>
                <a:uFillTx/>
                <a:latin typeface="Cambria"/>
                <a:ea typeface="MS PGothic" panose="020B0600070205080204" pitchFamily="34" charset="-128"/>
                <a:cs typeface="Cambria"/>
              </a:rPr>
              <a:t>(i.e.: football, </a:t>
            </a:r>
            <a:r>
              <a:rPr kumimoji="0" lang="en-US" sz="1600" b="0" i="0" u="none" strike="noStrike" kern="1200" cap="none" spc="110" normalizeH="0" baseline="0" noProof="0" dirty="0">
                <a:ln>
                  <a:noFill/>
                </a:ln>
                <a:solidFill>
                  <a:prstClr val="black"/>
                </a:solidFill>
                <a:effectLst/>
                <a:uLnTx/>
                <a:uFillTx/>
                <a:latin typeface="Cambria"/>
                <a:ea typeface="MS PGothic" panose="020B0600070205080204" pitchFamily="34" charset="-128"/>
                <a:cs typeface="Cambria"/>
              </a:rPr>
              <a:t>hockey, </a:t>
            </a:r>
            <a:r>
              <a:rPr kumimoji="0" lang="en-US" sz="1600" b="0" i="0" u="none" strike="noStrike" kern="1200" cap="none" spc="135" normalizeH="0" baseline="0" noProof="0" dirty="0">
                <a:ln>
                  <a:noFill/>
                </a:ln>
                <a:solidFill>
                  <a:prstClr val="black"/>
                </a:solidFill>
                <a:effectLst/>
                <a:uLnTx/>
                <a:uFillTx/>
                <a:latin typeface="Cambria"/>
                <a:ea typeface="MS PGothic" panose="020B0600070205080204" pitchFamily="34" charset="-128"/>
                <a:cs typeface="Cambria"/>
              </a:rPr>
              <a:t>chess, </a:t>
            </a:r>
            <a:r>
              <a:rPr kumimoji="0" lang="en-US" sz="1600" b="0" i="0" u="none" strike="noStrike" kern="1200" cap="none" spc="114" normalizeH="0" baseline="0" noProof="0" dirty="0">
                <a:ln>
                  <a:noFill/>
                </a:ln>
                <a:solidFill>
                  <a:prstClr val="black"/>
                </a:solidFill>
                <a:effectLst/>
                <a:uLnTx/>
                <a:uFillTx/>
                <a:latin typeface="Cambria"/>
                <a:ea typeface="MS PGothic" panose="020B0600070205080204" pitchFamily="34" charset="-128"/>
                <a:cs typeface="Cambria"/>
              </a:rPr>
              <a:t>speaking,</a:t>
            </a:r>
            <a:r>
              <a:rPr kumimoji="0" lang="en-US" sz="1600" b="0" i="0" u="none" strike="noStrike" kern="1200" cap="none" spc="45"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1600" b="0" i="0" u="none" strike="noStrike" kern="1200" cap="none" spc="100" normalizeH="0" baseline="0" noProof="0" dirty="0">
                <a:ln>
                  <a:noFill/>
                </a:ln>
                <a:solidFill>
                  <a:prstClr val="black"/>
                </a:solidFill>
                <a:effectLst/>
                <a:uLnTx/>
                <a:uFillTx/>
                <a:latin typeface="Cambria"/>
                <a:ea typeface="MS PGothic" panose="020B0600070205080204" pitchFamily="34" charset="-128"/>
                <a:cs typeface="Cambria"/>
              </a:rPr>
              <a:t>building,</a:t>
            </a:r>
            <a:endParaRPr kumimoji="0" lang="en-US" sz="16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355600" marR="0" lvl="0" indent="0" algn="l" defTabSz="914400" rtl="0" eaLnBrk="1" fontAlgn="base" latinLnBrk="0" hangingPunct="1">
              <a:lnSpc>
                <a:spcPts val="1714"/>
              </a:lnSpc>
              <a:spcBef>
                <a:spcPct val="0"/>
              </a:spcBef>
              <a:spcAft>
                <a:spcPct val="0"/>
              </a:spcAft>
              <a:buClrTx/>
              <a:buSzTx/>
              <a:buFontTx/>
              <a:buNone/>
              <a:tabLst/>
              <a:defRPr/>
            </a:pPr>
            <a:r>
              <a:rPr kumimoji="0" lang="en-US" sz="1600" b="0" i="0" u="none" strike="noStrike" kern="1200" cap="none" spc="110" normalizeH="0" baseline="0" noProof="0" dirty="0">
                <a:ln>
                  <a:noFill/>
                </a:ln>
                <a:solidFill>
                  <a:prstClr val="black"/>
                </a:solidFill>
                <a:effectLst/>
                <a:uLnTx/>
                <a:uFillTx/>
                <a:latin typeface="Cambria"/>
                <a:ea typeface="MS PGothic" panose="020B0600070205080204" pitchFamily="34" charset="-128"/>
                <a:cs typeface="Cambria"/>
              </a:rPr>
              <a:t>computers, teaching, hiking, </a:t>
            </a:r>
            <a:r>
              <a:rPr kumimoji="0" lang="en-US" sz="1600" b="0" i="0" u="none" strike="noStrike" kern="1200" cap="none" spc="95" normalizeH="0" baseline="0" noProof="0" dirty="0">
                <a:ln>
                  <a:noFill/>
                </a:ln>
                <a:solidFill>
                  <a:prstClr val="black"/>
                </a:solidFill>
                <a:effectLst/>
                <a:uLnTx/>
                <a:uFillTx/>
                <a:latin typeface="Cambria"/>
                <a:ea typeface="MS PGothic" panose="020B0600070205080204" pitchFamily="34" charset="-128"/>
                <a:cs typeface="Cambria"/>
              </a:rPr>
              <a:t>boating, theater,</a:t>
            </a:r>
            <a:r>
              <a:rPr kumimoji="0" lang="en-US" sz="1600" b="0" i="0" u="none" strike="noStrike" kern="1200" cap="none" spc="370" normalizeH="0" baseline="0" noProof="0" dirty="0">
                <a:ln>
                  <a:noFill/>
                </a:ln>
                <a:solidFill>
                  <a:prstClr val="black"/>
                </a:solidFill>
                <a:effectLst/>
                <a:uLnTx/>
                <a:uFillTx/>
                <a:latin typeface="Cambria"/>
                <a:ea typeface="MS PGothic" panose="020B0600070205080204" pitchFamily="34" charset="-128"/>
                <a:cs typeface="Cambria"/>
              </a:rPr>
              <a:t> </a:t>
            </a:r>
            <a:r>
              <a:rPr kumimoji="0" lang="en-US" sz="1600" b="0" i="0" u="none" strike="noStrike" kern="1200" cap="none" spc="110" normalizeH="0" baseline="0" noProof="0" dirty="0">
                <a:ln>
                  <a:noFill/>
                </a:ln>
                <a:solidFill>
                  <a:prstClr val="black"/>
                </a:solidFill>
                <a:effectLst/>
                <a:uLnTx/>
                <a:uFillTx/>
                <a:latin typeface="Cambria"/>
                <a:ea typeface="MS PGothic" panose="020B0600070205080204" pitchFamily="34" charset="-128"/>
                <a:cs typeface="Cambria"/>
              </a:rPr>
              <a:t>etc.</a:t>
            </a:r>
            <a:endParaRPr kumimoji="0" lang="en-US" sz="1600" b="0" i="0" u="none" strike="noStrike" kern="1200" cap="none" spc="0" normalizeH="0" baseline="0" noProof="0" dirty="0">
              <a:ln>
                <a:noFill/>
              </a:ln>
              <a:solidFill>
                <a:prstClr val="black"/>
              </a:solidFill>
              <a:effectLst/>
              <a:uLnTx/>
              <a:uFillTx/>
              <a:latin typeface="Cambria"/>
              <a:ea typeface="MS PGothic" panose="020B0600070205080204" pitchFamily="34" charset="-128"/>
              <a:cs typeface="Cambria"/>
            </a:endParaRPr>
          </a:p>
          <a:p>
            <a:pPr marL="12700">
              <a:lnSpc>
                <a:spcPct val="100000"/>
              </a:lnSpc>
              <a:spcBef>
                <a:spcPts val="775"/>
              </a:spcBef>
            </a:pPr>
            <a:endParaRPr lang="en-US" sz="2800" u="heavy" spc="200" dirty="0">
              <a:uFill>
                <a:solidFill>
                  <a:srgbClr val="000000"/>
                </a:solidFill>
              </a:uFill>
              <a:latin typeface="Cambria"/>
              <a:cs typeface="Cambria"/>
            </a:endParaRPr>
          </a:p>
          <a:p>
            <a:pPr marL="12700">
              <a:lnSpc>
                <a:spcPct val="100000"/>
              </a:lnSpc>
              <a:spcBef>
                <a:spcPts val="775"/>
              </a:spcBef>
            </a:pPr>
            <a:r>
              <a:rPr sz="2800" u="heavy" spc="200" dirty="0">
                <a:uFill>
                  <a:solidFill>
                    <a:srgbClr val="000000"/>
                  </a:solidFill>
                </a:uFill>
                <a:latin typeface="Cambria"/>
                <a:cs typeface="Cambria"/>
              </a:rPr>
              <a:t>Question</a:t>
            </a:r>
            <a:r>
              <a:rPr sz="2800" u="heavy" spc="270" dirty="0">
                <a:uFill>
                  <a:solidFill>
                    <a:srgbClr val="000000"/>
                  </a:solidFill>
                </a:uFill>
                <a:latin typeface="Cambria"/>
                <a:cs typeface="Cambria"/>
              </a:rPr>
              <a:t> </a:t>
            </a:r>
            <a:r>
              <a:rPr sz="2800" u="heavy" spc="165" dirty="0">
                <a:uFill>
                  <a:solidFill>
                    <a:srgbClr val="000000"/>
                  </a:solidFill>
                </a:uFill>
                <a:latin typeface="Cambria"/>
                <a:cs typeface="Cambria"/>
              </a:rPr>
              <a:t>2:</a:t>
            </a:r>
            <a:endParaRPr sz="2800" dirty="0">
              <a:latin typeface="Cambria"/>
              <a:cs typeface="Cambria"/>
            </a:endParaRPr>
          </a:p>
          <a:p>
            <a:pPr marL="355600" marR="5080" indent="-342900">
              <a:lnSpc>
                <a:spcPct val="100499"/>
              </a:lnSpc>
              <a:spcBef>
                <a:spcPts val="655"/>
              </a:spcBef>
            </a:pPr>
            <a:r>
              <a:rPr sz="2800" spc="190" dirty="0">
                <a:latin typeface="Cambria"/>
                <a:cs typeface="Cambria"/>
              </a:rPr>
              <a:t>What </a:t>
            </a:r>
            <a:r>
              <a:rPr sz="2800" spc="135" dirty="0">
                <a:latin typeface="Cambria"/>
                <a:cs typeface="Cambria"/>
              </a:rPr>
              <a:t>are </a:t>
            </a:r>
            <a:r>
              <a:rPr sz="2800" spc="145" dirty="0">
                <a:latin typeface="Cambria"/>
                <a:cs typeface="Cambria"/>
              </a:rPr>
              <a:t>your </a:t>
            </a:r>
            <a:r>
              <a:rPr sz="2800" spc="155" dirty="0">
                <a:latin typeface="Cambria"/>
                <a:cs typeface="Cambria"/>
              </a:rPr>
              <a:t>best </a:t>
            </a:r>
            <a:r>
              <a:rPr sz="2800" spc="170" dirty="0">
                <a:latin typeface="Cambria"/>
                <a:cs typeface="Cambria"/>
              </a:rPr>
              <a:t>skills</a:t>
            </a:r>
            <a:r>
              <a:rPr sz="2000" spc="170" dirty="0">
                <a:latin typeface="Cambria"/>
                <a:cs typeface="Cambria"/>
              </a:rPr>
              <a:t>? </a:t>
            </a:r>
            <a:r>
              <a:rPr sz="2000" spc="85" dirty="0">
                <a:latin typeface="Cambria"/>
                <a:cs typeface="Cambria"/>
              </a:rPr>
              <a:t>(i.e.: </a:t>
            </a:r>
            <a:r>
              <a:rPr sz="2000" spc="110" dirty="0">
                <a:latin typeface="Cambria"/>
                <a:cs typeface="Cambria"/>
              </a:rPr>
              <a:t>organizing,  </a:t>
            </a:r>
            <a:r>
              <a:rPr sz="2000" spc="145" dirty="0">
                <a:latin typeface="Cambria"/>
                <a:cs typeface="Cambria"/>
              </a:rPr>
              <a:t>books, </a:t>
            </a:r>
            <a:r>
              <a:rPr sz="2000" spc="114" dirty="0">
                <a:latin typeface="Cambria"/>
                <a:cs typeface="Cambria"/>
              </a:rPr>
              <a:t>technology, </a:t>
            </a:r>
            <a:r>
              <a:rPr sz="2000" spc="135" dirty="0">
                <a:latin typeface="Cambria"/>
                <a:cs typeface="Cambria"/>
              </a:rPr>
              <a:t>physical, </a:t>
            </a:r>
            <a:r>
              <a:rPr sz="2000" spc="145" dirty="0">
                <a:latin typeface="Cambria"/>
                <a:cs typeface="Cambria"/>
              </a:rPr>
              <a:t>planning, </a:t>
            </a:r>
            <a:r>
              <a:rPr sz="2000" spc="125" dirty="0">
                <a:latin typeface="Cambria"/>
                <a:cs typeface="Cambria"/>
              </a:rPr>
              <a:t>leading, </a:t>
            </a:r>
            <a:r>
              <a:rPr sz="2000" spc="135" dirty="0">
                <a:latin typeface="Cambria"/>
                <a:cs typeface="Cambria"/>
              </a:rPr>
              <a:t>acting,  </a:t>
            </a:r>
            <a:r>
              <a:rPr sz="2000" spc="90" dirty="0">
                <a:latin typeface="Cambria"/>
                <a:cs typeface="Cambria"/>
              </a:rPr>
              <a:t>writing,</a:t>
            </a:r>
            <a:r>
              <a:rPr sz="2000" spc="185" dirty="0">
                <a:latin typeface="Cambria"/>
                <a:cs typeface="Cambria"/>
              </a:rPr>
              <a:t> </a:t>
            </a:r>
            <a:r>
              <a:rPr sz="2000" spc="75" dirty="0">
                <a:latin typeface="Cambria"/>
                <a:cs typeface="Cambria"/>
              </a:rPr>
              <a:t>etc.)</a:t>
            </a:r>
            <a:endParaRPr sz="2000" dirty="0">
              <a:latin typeface="Cambria"/>
              <a:cs typeface="Cambr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44</a:t>
            </a:fld>
            <a:endParaRPr dirty="0"/>
          </a:p>
        </p:txBody>
      </p:sp>
      <p:sp>
        <p:nvSpPr>
          <p:cNvPr id="3" name="object 3"/>
          <p:cNvSpPr txBox="1"/>
          <p:nvPr/>
        </p:nvSpPr>
        <p:spPr>
          <a:xfrm>
            <a:off x="535940" y="1532343"/>
            <a:ext cx="7030084" cy="1562100"/>
          </a:xfrm>
          <a:prstGeom prst="rect">
            <a:avLst/>
          </a:prstGeom>
        </p:spPr>
        <p:txBody>
          <a:bodyPr vert="horz" wrap="square" lIns="0" tIns="98425" rIns="0" bIns="0" rtlCol="0">
            <a:spAutoFit/>
          </a:bodyPr>
          <a:lstStyle/>
          <a:p>
            <a:pPr marL="12700">
              <a:lnSpc>
                <a:spcPct val="100000"/>
              </a:lnSpc>
              <a:spcBef>
                <a:spcPts val="775"/>
              </a:spcBef>
            </a:pPr>
            <a:r>
              <a:rPr sz="2800" u="heavy" spc="200" dirty="0">
                <a:uFill>
                  <a:solidFill>
                    <a:srgbClr val="000000"/>
                  </a:solidFill>
                </a:uFill>
                <a:latin typeface="Cambria"/>
                <a:cs typeface="Cambria"/>
              </a:rPr>
              <a:t>Question</a:t>
            </a:r>
            <a:r>
              <a:rPr sz="2800" u="heavy" spc="270" dirty="0">
                <a:uFill>
                  <a:solidFill>
                    <a:srgbClr val="000000"/>
                  </a:solidFill>
                </a:uFill>
                <a:latin typeface="Cambria"/>
                <a:cs typeface="Cambria"/>
              </a:rPr>
              <a:t> </a:t>
            </a:r>
            <a:r>
              <a:rPr sz="2800" u="heavy" spc="165" dirty="0">
                <a:uFill>
                  <a:solidFill>
                    <a:srgbClr val="000000"/>
                  </a:solidFill>
                </a:uFill>
                <a:latin typeface="Cambria"/>
                <a:cs typeface="Cambria"/>
              </a:rPr>
              <a:t>3:</a:t>
            </a:r>
            <a:endParaRPr sz="2800" dirty="0">
              <a:latin typeface="Cambria"/>
              <a:cs typeface="Cambria"/>
            </a:endParaRPr>
          </a:p>
          <a:p>
            <a:pPr marL="12700" marR="5080">
              <a:lnSpc>
                <a:spcPct val="120000"/>
              </a:lnSpc>
            </a:pPr>
            <a:r>
              <a:rPr sz="2800" spc="190" dirty="0">
                <a:latin typeface="Cambria"/>
                <a:cs typeface="Cambria"/>
              </a:rPr>
              <a:t>What schools, </a:t>
            </a:r>
            <a:r>
              <a:rPr sz="2800" spc="220" dirty="0">
                <a:latin typeface="Cambria"/>
                <a:cs typeface="Cambria"/>
              </a:rPr>
              <a:t>churches </a:t>
            </a:r>
            <a:r>
              <a:rPr sz="2800" spc="235" dirty="0">
                <a:latin typeface="Cambria"/>
                <a:cs typeface="Cambria"/>
              </a:rPr>
              <a:t>and </a:t>
            </a:r>
            <a:r>
              <a:rPr sz="2800" spc="195" dirty="0">
                <a:latin typeface="Cambria"/>
                <a:cs typeface="Cambria"/>
              </a:rPr>
              <a:t>community  </a:t>
            </a:r>
            <a:r>
              <a:rPr sz="2800" spc="170" dirty="0">
                <a:latin typeface="Cambria"/>
                <a:cs typeface="Cambria"/>
              </a:rPr>
              <a:t>groups </a:t>
            </a:r>
            <a:r>
              <a:rPr sz="2800" spc="165" dirty="0">
                <a:latin typeface="Cambria"/>
                <a:cs typeface="Cambria"/>
              </a:rPr>
              <a:t>have influenced </a:t>
            </a:r>
            <a:r>
              <a:rPr sz="2800" spc="145" dirty="0">
                <a:latin typeface="Cambria"/>
                <a:cs typeface="Cambria"/>
              </a:rPr>
              <a:t>your</a:t>
            </a:r>
            <a:r>
              <a:rPr sz="2800" spc="610" dirty="0">
                <a:latin typeface="Cambria"/>
                <a:cs typeface="Cambria"/>
              </a:rPr>
              <a:t> </a:t>
            </a:r>
            <a:r>
              <a:rPr sz="2800" spc="120" dirty="0">
                <a:latin typeface="Cambria"/>
                <a:cs typeface="Cambria"/>
              </a:rPr>
              <a:t>life?</a:t>
            </a:r>
            <a:endParaRPr sz="2800" dirty="0">
              <a:latin typeface="Cambria"/>
              <a:cs typeface="Cambria"/>
            </a:endParaRPr>
          </a:p>
        </p:txBody>
      </p:sp>
      <p:sp>
        <p:nvSpPr>
          <p:cNvPr id="4" name="object 4"/>
          <p:cNvSpPr txBox="1"/>
          <p:nvPr/>
        </p:nvSpPr>
        <p:spPr>
          <a:xfrm>
            <a:off x="535940" y="4179189"/>
            <a:ext cx="5957570" cy="452120"/>
          </a:xfrm>
          <a:prstGeom prst="rect">
            <a:avLst/>
          </a:prstGeom>
        </p:spPr>
        <p:txBody>
          <a:bodyPr vert="horz" wrap="square" lIns="0" tIns="12065" rIns="0" bIns="0" rtlCol="0">
            <a:spAutoFit/>
          </a:bodyPr>
          <a:lstStyle/>
          <a:p>
            <a:pPr marL="12700">
              <a:lnSpc>
                <a:spcPct val="100000"/>
              </a:lnSpc>
              <a:spcBef>
                <a:spcPts val="95"/>
              </a:spcBef>
            </a:pPr>
            <a:r>
              <a:rPr sz="2800" spc="100" dirty="0">
                <a:latin typeface="Cambria"/>
                <a:cs typeface="Cambria"/>
              </a:rPr>
              <a:t>Are </a:t>
            </a:r>
            <a:r>
              <a:rPr sz="2800" spc="145" dirty="0">
                <a:latin typeface="Cambria"/>
                <a:cs typeface="Cambria"/>
              </a:rPr>
              <a:t>they </a:t>
            </a:r>
            <a:r>
              <a:rPr sz="2800" spc="135" dirty="0">
                <a:latin typeface="Cambria"/>
                <a:cs typeface="Cambria"/>
              </a:rPr>
              <a:t>non-profit </a:t>
            </a:r>
            <a:r>
              <a:rPr sz="2800" spc="235" dirty="0">
                <a:latin typeface="Cambria"/>
                <a:cs typeface="Cambria"/>
              </a:rPr>
              <a:t>and</a:t>
            </a:r>
            <a:r>
              <a:rPr sz="2800" spc="710" dirty="0">
                <a:latin typeface="Cambria"/>
                <a:cs typeface="Cambria"/>
              </a:rPr>
              <a:t> </a:t>
            </a:r>
            <a:r>
              <a:rPr sz="2800" spc="265" dirty="0">
                <a:latin typeface="Cambria"/>
                <a:cs typeface="Cambria"/>
              </a:rPr>
              <a:t>non-BSA?</a:t>
            </a:r>
            <a:endParaRPr sz="2800" dirty="0">
              <a:latin typeface="Cambria"/>
              <a:cs typeface="Cambria"/>
            </a:endParaRPr>
          </a:p>
        </p:txBody>
      </p:sp>
      <p:sp>
        <p:nvSpPr>
          <p:cNvPr id="5" name="Title 4">
            <a:extLst>
              <a:ext uri="{FF2B5EF4-FFF2-40B4-BE49-F238E27FC236}">
                <a16:creationId xmlns:a16="http://schemas.microsoft.com/office/drawing/2014/main" id="{958E0BE5-418A-41BB-9A63-F15CA7703DF1}"/>
              </a:ext>
            </a:extLst>
          </p:cNvPr>
          <p:cNvSpPr>
            <a:spLocks noGrp="1"/>
          </p:cNvSpPr>
          <p:nvPr>
            <p:ph type="title"/>
          </p:nvPr>
        </p:nvSpPr>
        <p:spPr/>
        <p:txBody>
          <a:bodyPr/>
          <a:lstStyle/>
          <a:p>
            <a:r>
              <a:rPr lang="en-US" sz="4000" i="0" dirty="0">
                <a:latin typeface="Cambria"/>
                <a:cs typeface="Cambria"/>
              </a:rPr>
              <a:t>Help Choosing</a:t>
            </a:r>
            <a:r>
              <a:rPr lang="en-US" sz="4000" dirty="0">
                <a:latin typeface="Cambria"/>
                <a:cs typeface="Cambria"/>
              </a:rPr>
              <a:t> </a:t>
            </a:r>
            <a:r>
              <a:rPr lang="en-US" sz="4000" i="0" dirty="0">
                <a:latin typeface="Cambria"/>
                <a:cs typeface="Cambria"/>
              </a:rPr>
              <a:t>a Project</a:t>
            </a:r>
            <a:endParaRPr lang="en-US"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5152" y="510362"/>
            <a:ext cx="6365240" cy="635000"/>
          </a:xfrm>
          <a:prstGeom prst="rect">
            <a:avLst/>
          </a:prstGeom>
        </p:spPr>
        <p:txBody>
          <a:bodyPr vert="horz" wrap="square" lIns="0" tIns="12065" rIns="0" bIns="0" rtlCol="0">
            <a:spAutoFit/>
          </a:bodyPr>
          <a:lstStyle/>
          <a:p>
            <a:pPr marL="12700">
              <a:lnSpc>
                <a:spcPct val="100000"/>
              </a:lnSpc>
              <a:spcBef>
                <a:spcPts val="95"/>
              </a:spcBef>
              <a:tabLst>
                <a:tab pos="1394460" algn="l"/>
                <a:tab pos="4008120" algn="l"/>
                <a:tab pos="4474845" algn="l"/>
              </a:tabLst>
            </a:pPr>
            <a:r>
              <a:rPr lang="en-US" sz="4000" i="0" dirty="0">
                <a:latin typeface="Cambria"/>
                <a:cs typeface="Cambria"/>
              </a:rPr>
              <a:t>Help Choosing</a:t>
            </a:r>
            <a:r>
              <a:rPr lang="en-US" sz="4000" dirty="0">
                <a:latin typeface="Cambria"/>
                <a:cs typeface="Cambria"/>
              </a:rPr>
              <a:t> </a:t>
            </a:r>
            <a:r>
              <a:rPr lang="en-US" sz="4000" i="0" dirty="0">
                <a:latin typeface="Cambria"/>
                <a:cs typeface="Cambria"/>
              </a:rPr>
              <a:t>a</a:t>
            </a:r>
            <a:r>
              <a:rPr lang="en-US" sz="4000" dirty="0">
                <a:latin typeface="Cambria"/>
                <a:cs typeface="Cambria"/>
              </a:rPr>
              <a:t> </a:t>
            </a:r>
            <a:r>
              <a:rPr lang="en-US" sz="4000" i="0" dirty="0">
                <a:latin typeface="Cambria"/>
                <a:cs typeface="Cambria"/>
              </a:rPr>
              <a:t>Project</a:t>
            </a:r>
            <a:endParaRPr lang="en-US"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45</a:t>
            </a:fld>
            <a:endParaRPr dirty="0"/>
          </a:p>
        </p:txBody>
      </p:sp>
      <p:sp>
        <p:nvSpPr>
          <p:cNvPr id="3" name="object 3"/>
          <p:cNvSpPr txBox="1"/>
          <p:nvPr/>
        </p:nvSpPr>
        <p:spPr>
          <a:xfrm>
            <a:off x="1269745" y="1700808"/>
            <a:ext cx="7101840" cy="4036746"/>
          </a:xfrm>
          <a:prstGeom prst="rect">
            <a:avLst/>
          </a:prstGeom>
        </p:spPr>
        <p:txBody>
          <a:bodyPr vert="horz" wrap="square" lIns="0" tIns="98425" rIns="0" bIns="0" rtlCol="0">
            <a:spAutoFit/>
          </a:bodyPr>
          <a:lstStyle/>
          <a:p>
            <a:pPr marL="12700">
              <a:lnSpc>
                <a:spcPct val="100000"/>
              </a:lnSpc>
              <a:spcBef>
                <a:spcPts val="775"/>
              </a:spcBef>
            </a:pPr>
            <a:r>
              <a:rPr sz="2800" u="heavy" spc="200" dirty="0">
                <a:uFill>
                  <a:solidFill>
                    <a:srgbClr val="000000"/>
                  </a:solidFill>
                </a:uFill>
                <a:latin typeface="Cambria"/>
                <a:cs typeface="Cambria"/>
              </a:rPr>
              <a:t>Question</a:t>
            </a:r>
            <a:r>
              <a:rPr sz="2800" u="heavy" spc="270" dirty="0">
                <a:uFill>
                  <a:solidFill>
                    <a:srgbClr val="000000"/>
                  </a:solidFill>
                </a:uFill>
                <a:latin typeface="Cambria"/>
                <a:cs typeface="Cambria"/>
              </a:rPr>
              <a:t> </a:t>
            </a:r>
            <a:r>
              <a:rPr sz="2800" u="heavy" spc="165" dirty="0">
                <a:uFill>
                  <a:solidFill>
                    <a:srgbClr val="000000"/>
                  </a:solidFill>
                </a:uFill>
                <a:latin typeface="Cambria"/>
                <a:cs typeface="Cambria"/>
              </a:rPr>
              <a:t>4:</a:t>
            </a:r>
            <a:endParaRPr sz="2800" dirty="0">
              <a:latin typeface="Cambria"/>
              <a:cs typeface="Cambria"/>
            </a:endParaRPr>
          </a:p>
          <a:p>
            <a:pPr marL="12700">
              <a:lnSpc>
                <a:spcPct val="100000"/>
              </a:lnSpc>
              <a:spcBef>
                <a:spcPts val="670"/>
              </a:spcBef>
            </a:pPr>
            <a:r>
              <a:rPr sz="2800" spc="190" dirty="0">
                <a:latin typeface="Cambria"/>
                <a:cs typeface="Cambria"/>
              </a:rPr>
              <a:t>What </a:t>
            </a:r>
            <a:r>
              <a:rPr sz="2800" spc="170" dirty="0">
                <a:latin typeface="Cambria"/>
                <a:cs typeface="Cambria"/>
              </a:rPr>
              <a:t>needs </a:t>
            </a:r>
            <a:r>
              <a:rPr sz="2800" spc="95" dirty="0">
                <a:latin typeface="Cambria"/>
                <a:cs typeface="Cambria"/>
              </a:rPr>
              <a:t>to </a:t>
            </a:r>
            <a:r>
              <a:rPr sz="2800" spc="135" dirty="0">
                <a:latin typeface="Cambria"/>
                <a:cs typeface="Cambria"/>
              </a:rPr>
              <a:t>be </a:t>
            </a:r>
            <a:r>
              <a:rPr sz="2800" spc="150" dirty="0">
                <a:latin typeface="Cambria"/>
                <a:cs typeface="Cambria"/>
              </a:rPr>
              <a:t>done </a:t>
            </a:r>
            <a:r>
              <a:rPr sz="2800" spc="65" dirty="0">
                <a:latin typeface="Cambria"/>
                <a:cs typeface="Cambria"/>
              </a:rPr>
              <a:t>for </a:t>
            </a:r>
            <a:r>
              <a:rPr sz="2800" spc="165" dirty="0">
                <a:latin typeface="Cambria"/>
                <a:cs typeface="Cambria"/>
              </a:rPr>
              <a:t>these</a:t>
            </a:r>
            <a:r>
              <a:rPr sz="2800" spc="475" dirty="0">
                <a:latin typeface="Cambria"/>
                <a:cs typeface="Cambria"/>
              </a:rPr>
              <a:t> </a:t>
            </a:r>
            <a:r>
              <a:rPr sz="2800" spc="190" dirty="0">
                <a:latin typeface="Cambria"/>
                <a:cs typeface="Cambria"/>
              </a:rPr>
              <a:t>groups?</a:t>
            </a:r>
            <a:endParaRPr sz="2800" dirty="0">
              <a:latin typeface="Cambria"/>
              <a:cs typeface="Cambria"/>
            </a:endParaRPr>
          </a:p>
          <a:p>
            <a:pPr marL="12700">
              <a:lnSpc>
                <a:spcPct val="100000"/>
              </a:lnSpc>
              <a:spcBef>
                <a:spcPts val="515"/>
              </a:spcBef>
            </a:pPr>
            <a:r>
              <a:rPr sz="2000" spc="-15" dirty="0">
                <a:solidFill>
                  <a:srgbClr val="FF0000"/>
                </a:solidFill>
                <a:latin typeface="Cambria"/>
                <a:cs typeface="Cambria"/>
              </a:rPr>
              <a:t>(it </a:t>
            </a:r>
            <a:r>
              <a:rPr sz="2000" spc="180" dirty="0">
                <a:solidFill>
                  <a:srgbClr val="FF0000"/>
                </a:solidFill>
                <a:latin typeface="Cambria"/>
                <a:cs typeface="Cambria"/>
              </a:rPr>
              <a:t>can </a:t>
            </a:r>
            <a:r>
              <a:rPr sz="2000" spc="110" dirty="0">
                <a:solidFill>
                  <a:srgbClr val="FF0000"/>
                </a:solidFill>
                <a:latin typeface="Cambria"/>
                <a:cs typeface="Cambria"/>
              </a:rPr>
              <a:t>not </a:t>
            </a:r>
            <a:r>
              <a:rPr sz="2000" spc="100" dirty="0">
                <a:solidFill>
                  <a:srgbClr val="FF0000"/>
                </a:solidFill>
                <a:latin typeface="Cambria"/>
                <a:cs typeface="Cambria"/>
              </a:rPr>
              <a:t>be </a:t>
            </a:r>
            <a:r>
              <a:rPr sz="2000" spc="145" dirty="0">
                <a:solidFill>
                  <a:srgbClr val="FF0000"/>
                </a:solidFill>
                <a:latin typeface="Cambria"/>
                <a:cs typeface="Cambria"/>
              </a:rPr>
              <a:t>maintenance </a:t>
            </a:r>
            <a:r>
              <a:rPr sz="2000" spc="55" dirty="0">
                <a:solidFill>
                  <a:srgbClr val="FF0000"/>
                </a:solidFill>
                <a:latin typeface="Cambria"/>
                <a:cs typeface="Cambria"/>
              </a:rPr>
              <a:t>or</a:t>
            </a:r>
            <a:r>
              <a:rPr sz="2000" spc="190" dirty="0">
                <a:solidFill>
                  <a:srgbClr val="FF0000"/>
                </a:solidFill>
                <a:latin typeface="Cambria"/>
                <a:cs typeface="Cambria"/>
              </a:rPr>
              <a:t> </a:t>
            </a:r>
            <a:r>
              <a:rPr sz="2000" spc="100" dirty="0">
                <a:solidFill>
                  <a:srgbClr val="FF0000"/>
                </a:solidFill>
                <a:latin typeface="Cambria"/>
                <a:cs typeface="Cambria"/>
              </a:rPr>
              <a:t>fundraising)</a:t>
            </a:r>
            <a:endParaRPr lang="en-US" sz="2000" spc="100" dirty="0">
              <a:solidFill>
                <a:srgbClr val="FF0000"/>
              </a:solidFill>
              <a:latin typeface="Cambria"/>
              <a:cs typeface="Cambria"/>
            </a:endParaRPr>
          </a:p>
          <a:p>
            <a:pPr marL="12700">
              <a:lnSpc>
                <a:spcPct val="100000"/>
              </a:lnSpc>
              <a:spcBef>
                <a:spcPts val="515"/>
              </a:spcBef>
            </a:pPr>
            <a:endParaRPr lang="en-US" sz="2000" spc="100" dirty="0">
              <a:solidFill>
                <a:srgbClr val="FF0000"/>
              </a:solidFill>
              <a:latin typeface="Cambria"/>
              <a:cs typeface="Cambria"/>
            </a:endParaRPr>
          </a:p>
          <a:p>
            <a:pPr marL="12700">
              <a:lnSpc>
                <a:spcPct val="100000"/>
              </a:lnSpc>
              <a:spcBef>
                <a:spcPts val="775"/>
              </a:spcBef>
            </a:pPr>
            <a:r>
              <a:rPr lang="en-US" sz="2800" u="heavy" spc="200" dirty="0">
                <a:uFill>
                  <a:solidFill>
                    <a:srgbClr val="000000"/>
                  </a:solidFill>
                </a:uFill>
                <a:latin typeface="Cambria"/>
                <a:cs typeface="Cambria"/>
              </a:rPr>
              <a:t>Question</a:t>
            </a:r>
            <a:r>
              <a:rPr lang="en-US" sz="2800" u="heavy" spc="270" dirty="0">
                <a:uFill>
                  <a:solidFill>
                    <a:srgbClr val="000000"/>
                  </a:solidFill>
                </a:uFill>
                <a:latin typeface="Cambria"/>
                <a:cs typeface="Cambria"/>
              </a:rPr>
              <a:t> </a:t>
            </a:r>
            <a:r>
              <a:rPr lang="en-US" sz="2800" u="heavy" spc="165" dirty="0">
                <a:uFill>
                  <a:solidFill>
                    <a:srgbClr val="000000"/>
                  </a:solidFill>
                </a:uFill>
                <a:latin typeface="Cambria"/>
                <a:cs typeface="Cambria"/>
              </a:rPr>
              <a:t>5:</a:t>
            </a:r>
            <a:endParaRPr lang="en-US" sz="2800" dirty="0">
              <a:latin typeface="Cambria"/>
              <a:cs typeface="Cambria"/>
            </a:endParaRPr>
          </a:p>
          <a:p>
            <a:pPr marL="12700" marR="5080" indent="-3175" algn="ctr">
              <a:lnSpc>
                <a:spcPct val="110500"/>
              </a:lnSpc>
              <a:spcBef>
                <a:spcPts val="320"/>
              </a:spcBef>
              <a:tabLst>
                <a:tab pos="1057275" algn="l"/>
              </a:tabLst>
            </a:pPr>
            <a:r>
              <a:rPr lang="en-US" sz="2800" spc="160" dirty="0">
                <a:latin typeface="Cambria"/>
                <a:cs typeface="Cambria"/>
              </a:rPr>
              <a:t>Who </a:t>
            </a:r>
            <a:r>
              <a:rPr lang="en-US" sz="2800" spc="135" dirty="0">
                <a:latin typeface="Cambria"/>
                <a:cs typeface="Cambria"/>
              </a:rPr>
              <a:t>would </a:t>
            </a:r>
            <a:r>
              <a:rPr lang="en-US" sz="2800" spc="170" dirty="0">
                <a:latin typeface="Cambria"/>
                <a:cs typeface="Cambria"/>
              </a:rPr>
              <a:t>you </a:t>
            </a:r>
            <a:r>
              <a:rPr lang="en-US" sz="2800" spc="175" dirty="0">
                <a:latin typeface="Cambria"/>
                <a:cs typeface="Cambria"/>
              </a:rPr>
              <a:t>contact </a:t>
            </a:r>
            <a:r>
              <a:rPr lang="en-US" sz="2800" spc="95" dirty="0">
                <a:latin typeface="Cambria"/>
                <a:cs typeface="Cambria"/>
              </a:rPr>
              <a:t>to </a:t>
            </a:r>
            <a:r>
              <a:rPr lang="en-US" sz="2800" spc="140" dirty="0">
                <a:latin typeface="Cambria"/>
                <a:cs typeface="Cambria"/>
              </a:rPr>
              <a:t>find </a:t>
            </a:r>
            <a:r>
              <a:rPr lang="en-US" sz="2800" spc="125" dirty="0">
                <a:latin typeface="Cambria"/>
                <a:cs typeface="Cambria"/>
              </a:rPr>
              <a:t>how </a:t>
            </a:r>
            <a:r>
              <a:rPr lang="en-US" sz="2800" spc="95" dirty="0">
                <a:latin typeface="Cambria"/>
                <a:cs typeface="Cambria"/>
              </a:rPr>
              <a:t>to  </a:t>
            </a:r>
            <a:r>
              <a:rPr lang="en-US" sz="2800" spc="170" dirty="0">
                <a:latin typeface="Cambria"/>
                <a:cs typeface="Cambria"/>
              </a:rPr>
              <a:t>help</a:t>
            </a:r>
            <a:r>
              <a:rPr lang="en-US" sz="2000" spc="170" dirty="0">
                <a:latin typeface="Cambria"/>
                <a:cs typeface="Cambria"/>
              </a:rPr>
              <a:t>?	</a:t>
            </a:r>
            <a:r>
              <a:rPr lang="en-US" sz="2000" spc="100" dirty="0">
                <a:latin typeface="Cambria"/>
                <a:cs typeface="Cambria"/>
              </a:rPr>
              <a:t>(School </a:t>
            </a:r>
            <a:r>
              <a:rPr lang="en-US" sz="2000" spc="114" dirty="0">
                <a:latin typeface="Cambria"/>
                <a:cs typeface="Cambria"/>
              </a:rPr>
              <a:t>Principal, </a:t>
            </a:r>
            <a:r>
              <a:rPr lang="en-US" sz="2000" spc="210" dirty="0">
                <a:latin typeface="Cambria"/>
                <a:cs typeface="Cambria"/>
              </a:rPr>
              <a:t>Church </a:t>
            </a:r>
            <a:r>
              <a:rPr lang="en-US" sz="2000" spc="145" dirty="0">
                <a:latin typeface="Cambria"/>
                <a:cs typeface="Cambria"/>
              </a:rPr>
              <a:t>Minister/Grounds  </a:t>
            </a:r>
            <a:r>
              <a:rPr lang="en-US" sz="2000" spc="110" dirty="0">
                <a:latin typeface="Cambria"/>
                <a:cs typeface="Cambria"/>
              </a:rPr>
              <a:t>Keeper, </a:t>
            </a:r>
            <a:r>
              <a:rPr lang="en-US" sz="2000" spc="140" dirty="0">
                <a:latin typeface="Cambria"/>
                <a:cs typeface="Cambria"/>
              </a:rPr>
              <a:t>Superintendent, </a:t>
            </a:r>
            <a:r>
              <a:rPr lang="en-US" sz="2000" spc="145" dirty="0">
                <a:latin typeface="Cambria"/>
                <a:cs typeface="Cambria"/>
              </a:rPr>
              <a:t>Ranger,</a:t>
            </a:r>
            <a:r>
              <a:rPr lang="en-US" sz="2000" spc="245" dirty="0">
                <a:latin typeface="Cambria"/>
                <a:cs typeface="Cambria"/>
              </a:rPr>
              <a:t> </a:t>
            </a:r>
            <a:r>
              <a:rPr lang="en-US" sz="2000" spc="90" dirty="0">
                <a:latin typeface="Cambria"/>
                <a:cs typeface="Cambria"/>
              </a:rPr>
              <a:t>Administrator</a:t>
            </a:r>
            <a:r>
              <a:rPr lang="en-US" sz="1600" spc="90" dirty="0">
                <a:latin typeface="Cambria"/>
                <a:cs typeface="Cambria"/>
              </a:rPr>
              <a:t>)</a:t>
            </a:r>
            <a:endParaRPr lang="en-US" sz="1600" dirty="0">
              <a:latin typeface="Cambria"/>
              <a:cs typeface="Cambria"/>
            </a:endParaRPr>
          </a:p>
          <a:p>
            <a:pPr marL="12700">
              <a:lnSpc>
                <a:spcPct val="100000"/>
              </a:lnSpc>
              <a:spcBef>
                <a:spcPts val="515"/>
              </a:spcBef>
            </a:pPr>
            <a:endParaRPr sz="2000" dirty="0">
              <a:latin typeface="Cambria"/>
              <a:cs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5A6141-76FB-4982-81BC-831796AAE60D}"/>
              </a:ext>
            </a:extLst>
          </p:cNvPr>
          <p:cNvSpPr>
            <a:spLocks noGrp="1"/>
          </p:cNvSpPr>
          <p:nvPr>
            <p:ph type="title"/>
          </p:nvPr>
        </p:nvSpPr>
        <p:spPr/>
        <p:txBody>
          <a:bodyPr/>
          <a:lstStyle/>
          <a:p>
            <a:r>
              <a:rPr lang="en-US" sz="4000" dirty="0"/>
              <a:t>Eagle Projects</a:t>
            </a:r>
          </a:p>
        </p:txBody>
      </p:sp>
      <p:sp>
        <p:nvSpPr>
          <p:cNvPr id="5" name="Content Placeholder 4">
            <a:extLst>
              <a:ext uri="{FF2B5EF4-FFF2-40B4-BE49-F238E27FC236}">
                <a16:creationId xmlns:a16="http://schemas.microsoft.com/office/drawing/2014/main" id="{0BAA691B-D62A-46D2-A0AD-842D54D1E443}"/>
              </a:ext>
            </a:extLst>
          </p:cNvPr>
          <p:cNvSpPr>
            <a:spLocks noGrp="1"/>
          </p:cNvSpPr>
          <p:nvPr>
            <p:ph idx="1"/>
          </p:nvPr>
        </p:nvSpPr>
        <p:spPr>
          <a:xfrm>
            <a:off x="1691680" y="2231740"/>
            <a:ext cx="6151336" cy="2088232"/>
          </a:xfrm>
        </p:spPr>
        <p:txBody>
          <a:bodyPr/>
          <a:lstStyle/>
          <a:p>
            <a:r>
              <a:rPr lang="en-US" dirty="0"/>
              <a:t>When in doubt ASK!</a:t>
            </a:r>
          </a:p>
          <a:p>
            <a:endParaRPr lang="en-US" dirty="0"/>
          </a:p>
          <a:p>
            <a:pPr lvl="1"/>
            <a:endParaRPr lang="en-US" dirty="0"/>
          </a:p>
          <a:p>
            <a:r>
              <a:rPr lang="en-US" dirty="0"/>
              <a:t>If you are unsure…</a:t>
            </a:r>
          </a:p>
        </p:txBody>
      </p:sp>
      <p:sp>
        <p:nvSpPr>
          <p:cNvPr id="3" name="Slide Number Placeholder 2">
            <a:extLst>
              <a:ext uri="{FF2B5EF4-FFF2-40B4-BE49-F238E27FC236}">
                <a16:creationId xmlns:a16="http://schemas.microsoft.com/office/drawing/2014/main" id="{77EA6CED-7CF7-47C8-9372-A5040E7D3BF5}"/>
              </a:ext>
            </a:extLst>
          </p:cNvPr>
          <p:cNvSpPr>
            <a:spLocks noGrp="1"/>
          </p:cNvSpPr>
          <p:nvPr>
            <p:ph type="sldNum" sz="quarter" idx="11"/>
          </p:nvPr>
        </p:nvSpPr>
        <p:spPr/>
        <p:txBody>
          <a:bodyPr/>
          <a:lstStyle/>
          <a:p>
            <a:fld id="{E8D5C968-3D5A-4946-AD2E-17F062A5CE60}" type="slidenum">
              <a:rPr lang="en-US" altLang="en-US" smtClean="0"/>
              <a:pPr/>
              <a:t>46</a:t>
            </a:fld>
            <a:endParaRPr lang="en-US" altLang="en-US"/>
          </a:p>
        </p:txBody>
      </p:sp>
    </p:spTree>
    <p:extLst>
      <p:ext uri="{BB962C8B-B14F-4D97-AF65-F5344CB8AC3E}">
        <p14:creationId xmlns:p14="http://schemas.microsoft.com/office/powerpoint/2010/main" val="614885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169C-96C8-4055-92F0-3F9D86529E25}"/>
              </a:ext>
            </a:extLst>
          </p:cNvPr>
          <p:cNvSpPr>
            <a:spLocks noGrp="1"/>
          </p:cNvSpPr>
          <p:nvPr>
            <p:ph type="title"/>
          </p:nvPr>
        </p:nvSpPr>
        <p:spPr/>
        <p:txBody>
          <a:bodyPr/>
          <a:lstStyle/>
          <a:p>
            <a:r>
              <a:rPr lang="en-US" sz="2800" dirty="0"/>
              <a:t>How to best get your project approved</a:t>
            </a:r>
          </a:p>
        </p:txBody>
      </p:sp>
      <p:sp>
        <p:nvSpPr>
          <p:cNvPr id="4" name="Content Placeholder 3">
            <a:extLst>
              <a:ext uri="{FF2B5EF4-FFF2-40B4-BE49-F238E27FC236}">
                <a16:creationId xmlns:a16="http://schemas.microsoft.com/office/drawing/2014/main" id="{83DAA41A-C9C1-47C7-95D3-A05A88695525}"/>
              </a:ext>
            </a:extLst>
          </p:cNvPr>
          <p:cNvSpPr>
            <a:spLocks noGrp="1"/>
          </p:cNvSpPr>
          <p:nvPr>
            <p:ph idx="1"/>
          </p:nvPr>
        </p:nvSpPr>
        <p:spPr/>
        <p:txBody>
          <a:bodyPr>
            <a:normAutofit/>
          </a:bodyPr>
          <a:lstStyle/>
          <a:p>
            <a:r>
              <a:rPr lang="en-US" dirty="0"/>
              <a:t>First—make it legible</a:t>
            </a:r>
          </a:p>
          <a:p>
            <a:pPr lvl="1"/>
            <a:endParaRPr lang="en-US" dirty="0"/>
          </a:p>
          <a:p>
            <a:r>
              <a:rPr lang="en-US" dirty="0"/>
              <a:t>Second, be clear about what will be done. </a:t>
            </a:r>
          </a:p>
          <a:p>
            <a:endParaRPr lang="en-US" dirty="0"/>
          </a:p>
          <a:p>
            <a:r>
              <a:rPr lang="en-US" dirty="0"/>
              <a:t>Third (but really first)—detail safety plans</a:t>
            </a:r>
          </a:p>
          <a:p>
            <a:endParaRPr lang="en-US" dirty="0"/>
          </a:p>
          <a:p>
            <a:r>
              <a:rPr lang="en-US" dirty="0"/>
              <a:t>Fourth, make sure you have all the required signatures</a:t>
            </a:r>
          </a:p>
        </p:txBody>
      </p:sp>
      <p:sp>
        <p:nvSpPr>
          <p:cNvPr id="3" name="Slide Number Placeholder 2">
            <a:extLst>
              <a:ext uri="{FF2B5EF4-FFF2-40B4-BE49-F238E27FC236}">
                <a16:creationId xmlns:a16="http://schemas.microsoft.com/office/drawing/2014/main" id="{82D0AB5A-9968-4BEE-AB58-97EA278E17F9}"/>
              </a:ext>
            </a:extLst>
          </p:cNvPr>
          <p:cNvSpPr>
            <a:spLocks noGrp="1"/>
          </p:cNvSpPr>
          <p:nvPr>
            <p:ph type="sldNum" sz="quarter" idx="11"/>
          </p:nvPr>
        </p:nvSpPr>
        <p:spPr/>
        <p:txBody>
          <a:bodyPr/>
          <a:lstStyle/>
          <a:p>
            <a:fld id="{E8D5C968-3D5A-4946-AD2E-17F062A5CE60}" type="slidenum">
              <a:rPr lang="en-US" altLang="en-US" smtClean="0"/>
              <a:pPr/>
              <a:t>47</a:t>
            </a:fld>
            <a:endParaRPr lang="en-US" altLang="en-US"/>
          </a:p>
        </p:txBody>
      </p:sp>
    </p:spTree>
    <p:extLst>
      <p:ext uri="{BB962C8B-B14F-4D97-AF65-F5344CB8AC3E}">
        <p14:creationId xmlns:p14="http://schemas.microsoft.com/office/powerpoint/2010/main" val="4139169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7664" y="548680"/>
            <a:ext cx="4564380" cy="635000"/>
          </a:xfrm>
          <a:prstGeom prst="rect">
            <a:avLst/>
          </a:prstGeom>
        </p:spPr>
        <p:txBody>
          <a:bodyPr vert="horz" wrap="square" lIns="0" tIns="12065" rIns="0" bIns="0" rtlCol="0">
            <a:spAutoFit/>
          </a:bodyPr>
          <a:lstStyle/>
          <a:p>
            <a:pPr marL="12700">
              <a:lnSpc>
                <a:spcPct val="100000"/>
              </a:lnSpc>
              <a:spcBef>
                <a:spcPts val="95"/>
              </a:spcBef>
              <a:tabLst>
                <a:tab pos="1831339" algn="l"/>
              </a:tabLst>
            </a:pPr>
            <a:r>
              <a:rPr sz="4000" i="0" spc="245" dirty="0">
                <a:latin typeface="Cambria"/>
                <a:cs typeface="Cambria"/>
              </a:rPr>
              <a:t>Tough	</a:t>
            </a:r>
            <a:r>
              <a:rPr sz="4000" i="0" spc="280" dirty="0">
                <a:latin typeface="Cambria"/>
                <a:cs typeface="Cambria"/>
              </a:rPr>
              <a:t>Situations</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48</a:t>
            </a:fld>
            <a:endParaRPr dirty="0"/>
          </a:p>
        </p:txBody>
      </p:sp>
      <p:sp>
        <p:nvSpPr>
          <p:cNvPr id="3" name="object 3"/>
          <p:cNvSpPr txBox="1"/>
          <p:nvPr/>
        </p:nvSpPr>
        <p:spPr>
          <a:xfrm>
            <a:off x="1147617" y="2132856"/>
            <a:ext cx="7348428" cy="2435923"/>
          </a:xfrm>
          <a:prstGeom prst="rect">
            <a:avLst/>
          </a:prstGeom>
        </p:spPr>
        <p:txBody>
          <a:bodyPr vert="horz" wrap="square" lIns="0" tIns="12065" rIns="0" bIns="0" rtlCol="0">
            <a:spAutoFit/>
          </a:bodyPr>
          <a:lstStyle/>
          <a:p>
            <a:pPr marL="355600" marR="24130" indent="-342900">
              <a:lnSpc>
                <a:spcPct val="100000"/>
              </a:lnSpc>
              <a:spcBef>
                <a:spcPts val="95"/>
              </a:spcBef>
              <a:tabLst>
                <a:tab pos="5775325" algn="l"/>
              </a:tabLst>
            </a:pPr>
            <a:r>
              <a:rPr sz="2800" dirty="0">
                <a:latin typeface="Cambria"/>
                <a:cs typeface="Cambria"/>
              </a:rPr>
              <a:t>Some service projects can be worthwhile and  beneficial but still not qualify.	</a:t>
            </a:r>
            <a:endParaRPr lang="en-US" sz="2800" dirty="0">
              <a:latin typeface="Cambria"/>
              <a:cs typeface="Cambria"/>
            </a:endParaRPr>
          </a:p>
          <a:p>
            <a:pPr marL="355600" marR="5080" indent="-342900">
              <a:lnSpc>
                <a:spcPct val="100000"/>
              </a:lnSpc>
              <a:spcBef>
                <a:spcPts val="675"/>
              </a:spcBef>
              <a:tabLst>
                <a:tab pos="4690110" algn="l"/>
              </a:tabLst>
            </a:pPr>
            <a:endParaRPr lang="en-US" sz="2800" dirty="0">
              <a:latin typeface="Cambria"/>
              <a:cs typeface="Cambria"/>
            </a:endParaRPr>
          </a:p>
          <a:p>
            <a:pPr marL="355600" marR="5080" indent="-342900">
              <a:lnSpc>
                <a:spcPct val="100000"/>
              </a:lnSpc>
              <a:spcBef>
                <a:spcPts val="675"/>
              </a:spcBef>
              <a:tabLst>
                <a:tab pos="4690110" algn="l"/>
              </a:tabLst>
            </a:pPr>
            <a:endParaRPr lang="en-US" sz="2800" dirty="0">
              <a:latin typeface="Cambria"/>
              <a:cs typeface="Cambria"/>
            </a:endParaRPr>
          </a:p>
          <a:p>
            <a:pPr marL="355600" marR="5080" indent="-342900">
              <a:lnSpc>
                <a:spcPct val="100000"/>
              </a:lnSpc>
              <a:spcBef>
                <a:spcPts val="675"/>
              </a:spcBef>
              <a:tabLst>
                <a:tab pos="4690110" algn="l"/>
              </a:tabLst>
            </a:pPr>
            <a:r>
              <a:rPr sz="2800" dirty="0">
                <a:latin typeface="Cambria"/>
                <a:cs typeface="Cambria"/>
              </a:rPr>
              <a:t>Some may be tough calls.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594436"/>
            <a:ext cx="3816424" cy="504625"/>
          </a:xfrm>
          <a:prstGeom prst="rect">
            <a:avLst/>
          </a:prstGeom>
        </p:spPr>
        <p:txBody>
          <a:bodyPr vert="horz" wrap="square" lIns="0" tIns="12065" rIns="0" bIns="0" rtlCol="0">
            <a:spAutoFit/>
          </a:bodyPr>
          <a:lstStyle/>
          <a:p>
            <a:pPr marL="12700">
              <a:lnSpc>
                <a:spcPct val="100000"/>
              </a:lnSpc>
              <a:spcBef>
                <a:spcPts val="95"/>
              </a:spcBef>
            </a:pPr>
            <a:r>
              <a:rPr i="0" spc="175" dirty="0">
                <a:latin typeface="Cambria"/>
                <a:cs typeface="Cambria"/>
              </a:rPr>
              <a:t>Eagle</a:t>
            </a:r>
            <a:r>
              <a:rPr sz="2800" i="0" spc="275" dirty="0">
                <a:latin typeface="Cambria"/>
                <a:cs typeface="Cambria"/>
              </a:rPr>
              <a:t> </a:t>
            </a:r>
            <a:r>
              <a:rPr i="0" spc="215" dirty="0">
                <a:latin typeface="Cambria"/>
                <a:cs typeface="Cambria"/>
              </a:rPr>
              <a:t>Myths</a:t>
            </a:r>
            <a:r>
              <a:rPr sz="2800" i="0" spc="215" dirty="0">
                <a:latin typeface="Cambria"/>
                <a:cs typeface="Cambria"/>
              </a:rPr>
              <a:t>:</a:t>
            </a:r>
            <a:endParaRPr sz="28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49</a:t>
            </a:fld>
            <a:endParaRPr dirty="0"/>
          </a:p>
        </p:txBody>
      </p:sp>
      <p:sp>
        <p:nvSpPr>
          <p:cNvPr id="3" name="object 3"/>
          <p:cNvSpPr txBox="1"/>
          <p:nvPr/>
        </p:nvSpPr>
        <p:spPr>
          <a:xfrm>
            <a:off x="1545133" y="3107357"/>
            <a:ext cx="7781925" cy="321242"/>
          </a:xfrm>
          <a:prstGeom prst="rect">
            <a:avLst/>
          </a:prstGeom>
        </p:spPr>
        <p:txBody>
          <a:bodyPr vert="horz" wrap="square" lIns="0" tIns="13335" rIns="0" bIns="0" rtlCol="0">
            <a:spAutoFit/>
          </a:bodyPr>
          <a:lstStyle/>
          <a:p>
            <a:pPr marL="584200" indent="-571500">
              <a:lnSpc>
                <a:spcPct val="100000"/>
              </a:lnSpc>
              <a:spcBef>
                <a:spcPts val="105"/>
              </a:spcBef>
              <a:buFont typeface="Wingdings"/>
              <a:buChar char=""/>
              <a:tabLst>
                <a:tab pos="582295" algn="l"/>
                <a:tab pos="582930" algn="l"/>
              </a:tabLst>
            </a:pPr>
            <a:r>
              <a:rPr lang="en-US" sz="2000" spc="105" dirty="0">
                <a:latin typeface="Cambria"/>
                <a:cs typeface="Cambria"/>
              </a:rPr>
              <a:t>Myths we have heard or been asked about</a:t>
            </a:r>
            <a:endParaRPr sz="2000" dirty="0">
              <a:latin typeface="Cambria"/>
              <a:cs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849" y="543945"/>
            <a:ext cx="3211191" cy="627736"/>
          </a:xfrm>
          <a:prstGeom prst="rect">
            <a:avLst/>
          </a:prstGeom>
        </p:spPr>
        <p:txBody>
          <a:bodyPr vert="horz" wrap="square" lIns="0" tIns="12065" rIns="0" bIns="0" rtlCol="0">
            <a:spAutoFit/>
          </a:bodyPr>
          <a:lstStyle/>
          <a:p>
            <a:pPr marL="12700">
              <a:lnSpc>
                <a:spcPct val="100000"/>
              </a:lnSpc>
              <a:spcBef>
                <a:spcPts val="95"/>
              </a:spcBef>
            </a:pPr>
            <a:r>
              <a:rPr sz="4000" i="0" spc="240" dirty="0">
                <a:latin typeface="Cambria"/>
                <a:cs typeface="Cambria"/>
              </a:rPr>
              <a:t>Reference</a:t>
            </a:r>
            <a:r>
              <a:rPr lang="en-US" sz="4000" i="0" spc="240" dirty="0">
                <a:latin typeface="Cambria"/>
                <a:cs typeface="Cambria"/>
              </a:rPr>
              <a:t>s</a:t>
            </a:r>
            <a:endParaRPr sz="4000" dirty="0">
              <a:latin typeface="Cambria"/>
              <a:cs typeface="Cambria"/>
            </a:endParaRPr>
          </a:p>
        </p:txBody>
      </p:sp>
      <p:sp>
        <p:nvSpPr>
          <p:cNvPr id="7" name="object 7"/>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5</a:t>
            </a:fld>
            <a:endParaRPr sz="1400">
              <a:latin typeface="Arial"/>
              <a:cs typeface="Arial"/>
            </a:endParaRPr>
          </a:p>
        </p:txBody>
      </p:sp>
      <p:sp>
        <p:nvSpPr>
          <p:cNvPr id="3" name="object 3"/>
          <p:cNvSpPr txBox="1"/>
          <p:nvPr/>
        </p:nvSpPr>
        <p:spPr>
          <a:xfrm>
            <a:off x="535940" y="1619758"/>
            <a:ext cx="3850004" cy="3911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spc="204" dirty="0">
                <a:solidFill>
                  <a:schemeClr val="bg1">
                    <a:lumMod val="95000"/>
                  </a:schemeClr>
                </a:solidFill>
                <a:latin typeface="Cambria"/>
                <a:cs typeface="Cambria"/>
              </a:rPr>
              <a:t>Guide </a:t>
            </a:r>
            <a:r>
              <a:rPr sz="2400" spc="85" dirty="0">
                <a:solidFill>
                  <a:schemeClr val="bg1">
                    <a:lumMod val="95000"/>
                  </a:schemeClr>
                </a:solidFill>
                <a:latin typeface="Cambria"/>
                <a:cs typeface="Cambria"/>
              </a:rPr>
              <a:t>to</a:t>
            </a:r>
            <a:r>
              <a:rPr sz="2400" spc="250" dirty="0">
                <a:solidFill>
                  <a:schemeClr val="bg1">
                    <a:lumMod val="95000"/>
                  </a:schemeClr>
                </a:solidFill>
                <a:latin typeface="Cambria"/>
                <a:cs typeface="Cambria"/>
              </a:rPr>
              <a:t> </a:t>
            </a:r>
            <a:r>
              <a:rPr sz="2400" spc="160" dirty="0">
                <a:solidFill>
                  <a:schemeClr val="bg1">
                    <a:lumMod val="95000"/>
                  </a:schemeClr>
                </a:solidFill>
                <a:latin typeface="Cambria"/>
                <a:cs typeface="Cambria"/>
              </a:rPr>
              <a:t>Advancement,</a:t>
            </a:r>
            <a:endParaRPr sz="2400" dirty="0">
              <a:solidFill>
                <a:schemeClr val="bg1">
                  <a:lumMod val="95000"/>
                </a:schemeClr>
              </a:solidFill>
              <a:latin typeface="Cambria"/>
              <a:cs typeface="Cambria"/>
            </a:endParaRPr>
          </a:p>
        </p:txBody>
      </p:sp>
      <p:sp>
        <p:nvSpPr>
          <p:cNvPr id="4" name="object 4"/>
          <p:cNvSpPr txBox="1"/>
          <p:nvPr/>
        </p:nvSpPr>
        <p:spPr>
          <a:xfrm>
            <a:off x="4524883" y="1721866"/>
            <a:ext cx="1661795" cy="258404"/>
          </a:xfrm>
          <a:prstGeom prst="rect">
            <a:avLst/>
          </a:prstGeom>
        </p:spPr>
        <p:txBody>
          <a:bodyPr vert="horz" wrap="square" lIns="0" tIns="12065" rIns="0" bIns="0" rtlCol="0">
            <a:spAutoFit/>
          </a:bodyPr>
          <a:lstStyle/>
          <a:p>
            <a:pPr marL="12700">
              <a:lnSpc>
                <a:spcPct val="100000"/>
              </a:lnSpc>
              <a:spcBef>
                <a:spcPts val="95"/>
              </a:spcBef>
            </a:pPr>
            <a:r>
              <a:rPr sz="1600" spc="65" dirty="0">
                <a:solidFill>
                  <a:schemeClr val="bg1">
                    <a:lumMod val="95000"/>
                  </a:schemeClr>
                </a:solidFill>
                <a:latin typeface="Cambria"/>
                <a:cs typeface="Cambria"/>
              </a:rPr>
              <a:t>revised</a:t>
            </a:r>
            <a:r>
              <a:rPr sz="1600" spc="95" dirty="0">
                <a:solidFill>
                  <a:schemeClr val="bg1">
                    <a:lumMod val="95000"/>
                  </a:schemeClr>
                </a:solidFill>
                <a:latin typeface="Cambria"/>
                <a:cs typeface="Cambria"/>
              </a:rPr>
              <a:t> </a:t>
            </a:r>
            <a:r>
              <a:rPr sz="1600" spc="110" dirty="0">
                <a:solidFill>
                  <a:schemeClr val="bg1">
                    <a:lumMod val="95000"/>
                  </a:schemeClr>
                </a:solidFill>
                <a:latin typeface="Cambria"/>
                <a:cs typeface="Cambria"/>
              </a:rPr>
              <a:t>annually</a:t>
            </a:r>
            <a:endParaRPr sz="1600" dirty="0">
              <a:solidFill>
                <a:schemeClr val="bg1">
                  <a:lumMod val="95000"/>
                </a:schemeClr>
              </a:solidFill>
              <a:latin typeface="Cambria"/>
              <a:cs typeface="Cambria"/>
            </a:endParaRPr>
          </a:p>
        </p:txBody>
      </p:sp>
      <p:sp>
        <p:nvSpPr>
          <p:cNvPr id="5" name="object 5"/>
          <p:cNvSpPr txBox="1"/>
          <p:nvPr/>
        </p:nvSpPr>
        <p:spPr>
          <a:xfrm>
            <a:off x="535940" y="1985899"/>
            <a:ext cx="7592695" cy="1781810"/>
          </a:xfrm>
          <a:prstGeom prst="rect">
            <a:avLst/>
          </a:prstGeom>
        </p:spPr>
        <p:txBody>
          <a:bodyPr vert="horz" wrap="square" lIns="0" tIns="85725" rIns="0" bIns="0" rtlCol="0">
            <a:spAutoFit/>
          </a:bodyPr>
          <a:lstStyle/>
          <a:p>
            <a:pPr marL="355600" indent="-342900">
              <a:lnSpc>
                <a:spcPct val="100000"/>
              </a:lnSpc>
              <a:spcBef>
                <a:spcPts val="675"/>
              </a:spcBef>
              <a:buFont typeface="Wingdings"/>
              <a:buChar char=""/>
              <a:tabLst>
                <a:tab pos="355600" algn="l"/>
              </a:tabLst>
            </a:pPr>
            <a:r>
              <a:rPr sz="2400" spc="155" dirty="0">
                <a:solidFill>
                  <a:schemeClr val="bg1">
                    <a:lumMod val="95000"/>
                  </a:schemeClr>
                </a:solidFill>
                <a:latin typeface="Cambria"/>
                <a:cs typeface="Cambria"/>
              </a:rPr>
              <a:t>Boy </a:t>
            </a:r>
            <a:r>
              <a:rPr sz="2400" spc="204" dirty="0">
                <a:solidFill>
                  <a:schemeClr val="bg1">
                    <a:lumMod val="95000"/>
                  </a:schemeClr>
                </a:solidFill>
                <a:latin typeface="Cambria"/>
                <a:cs typeface="Cambria"/>
              </a:rPr>
              <a:t>Scout </a:t>
            </a:r>
            <a:r>
              <a:rPr sz="2400" spc="150" dirty="0">
                <a:solidFill>
                  <a:schemeClr val="bg1">
                    <a:lumMod val="95000"/>
                  </a:schemeClr>
                </a:solidFill>
                <a:latin typeface="Cambria"/>
                <a:cs typeface="Cambria"/>
              </a:rPr>
              <a:t>Requirements, </a:t>
            </a:r>
            <a:r>
              <a:rPr sz="1600" spc="65" dirty="0">
                <a:solidFill>
                  <a:schemeClr val="bg1">
                    <a:lumMod val="95000"/>
                  </a:schemeClr>
                </a:solidFill>
                <a:latin typeface="Cambria"/>
                <a:cs typeface="Cambria"/>
              </a:rPr>
              <a:t>revised</a:t>
            </a:r>
            <a:r>
              <a:rPr sz="1600" spc="370" dirty="0">
                <a:solidFill>
                  <a:schemeClr val="bg1">
                    <a:lumMod val="95000"/>
                  </a:schemeClr>
                </a:solidFill>
                <a:latin typeface="Cambria"/>
                <a:cs typeface="Cambria"/>
              </a:rPr>
              <a:t> </a:t>
            </a:r>
            <a:r>
              <a:rPr sz="1600" spc="110" dirty="0">
                <a:solidFill>
                  <a:schemeClr val="bg1">
                    <a:lumMod val="95000"/>
                  </a:schemeClr>
                </a:solidFill>
                <a:latin typeface="Cambria"/>
                <a:cs typeface="Cambria"/>
              </a:rPr>
              <a:t>annually</a:t>
            </a:r>
            <a:endParaRPr sz="1600" dirty="0">
              <a:solidFill>
                <a:schemeClr val="bg1">
                  <a:lumMod val="95000"/>
                </a:schemeClr>
              </a:solidFill>
              <a:latin typeface="Cambria"/>
              <a:cs typeface="Cambria"/>
            </a:endParaRPr>
          </a:p>
          <a:p>
            <a:pPr marL="355600" indent="-342900">
              <a:lnSpc>
                <a:spcPct val="100000"/>
              </a:lnSpc>
              <a:spcBef>
                <a:spcPts val="575"/>
              </a:spcBef>
              <a:buFont typeface="Wingdings"/>
              <a:buChar char=""/>
              <a:tabLst>
                <a:tab pos="355600" algn="l"/>
              </a:tabLst>
            </a:pPr>
            <a:r>
              <a:rPr sz="2400" spc="155" dirty="0">
                <a:solidFill>
                  <a:schemeClr val="bg1">
                    <a:lumMod val="95000"/>
                  </a:schemeClr>
                </a:solidFill>
                <a:latin typeface="Cambria"/>
                <a:cs typeface="Cambria"/>
              </a:rPr>
              <a:t>Boy </a:t>
            </a:r>
            <a:r>
              <a:rPr sz="2400" spc="204" dirty="0">
                <a:solidFill>
                  <a:schemeClr val="bg1">
                    <a:lumMod val="95000"/>
                  </a:schemeClr>
                </a:solidFill>
                <a:latin typeface="Cambria"/>
                <a:cs typeface="Cambria"/>
              </a:rPr>
              <a:t>Scout</a:t>
            </a:r>
            <a:r>
              <a:rPr sz="2400" spc="325" dirty="0">
                <a:solidFill>
                  <a:schemeClr val="bg1">
                    <a:lumMod val="95000"/>
                  </a:schemeClr>
                </a:solidFill>
                <a:latin typeface="Cambria"/>
                <a:cs typeface="Cambria"/>
              </a:rPr>
              <a:t> </a:t>
            </a:r>
            <a:r>
              <a:rPr sz="2400" spc="175" dirty="0">
                <a:solidFill>
                  <a:schemeClr val="bg1">
                    <a:lumMod val="95000"/>
                  </a:schemeClr>
                </a:solidFill>
                <a:latin typeface="Cambria"/>
                <a:cs typeface="Cambria"/>
              </a:rPr>
              <a:t>Handbook</a:t>
            </a:r>
            <a:endParaRPr sz="2400" dirty="0">
              <a:solidFill>
                <a:schemeClr val="bg1">
                  <a:lumMod val="95000"/>
                </a:schemeClr>
              </a:solidFill>
              <a:latin typeface="Cambria"/>
              <a:cs typeface="Cambria"/>
            </a:endParaRPr>
          </a:p>
          <a:p>
            <a:pPr marL="355600" indent="-342900">
              <a:lnSpc>
                <a:spcPct val="100000"/>
              </a:lnSpc>
              <a:spcBef>
                <a:spcPts val="575"/>
              </a:spcBef>
              <a:buFont typeface="Wingdings"/>
              <a:buChar char=""/>
              <a:tabLst>
                <a:tab pos="355600" algn="l"/>
              </a:tabLst>
            </a:pPr>
            <a:r>
              <a:rPr sz="2400" spc="160" dirty="0">
                <a:solidFill>
                  <a:schemeClr val="bg1">
                    <a:lumMod val="95000"/>
                  </a:schemeClr>
                </a:solidFill>
                <a:latin typeface="Cambria"/>
                <a:cs typeface="Cambria"/>
              </a:rPr>
              <a:t>Eagle </a:t>
            </a:r>
            <a:r>
              <a:rPr sz="2400" spc="204" dirty="0">
                <a:solidFill>
                  <a:schemeClr val="bg1">
                    <a:lumMod val="95000"/>
                  </a:schemeClr>
                </a:solidFill>
                <a:latin typeface="Cambria"/>
                <a:cs typeface="Cambria"/>
              </a:rPr>
              <a:t>Scout </a:t>
            </a:r>
            <a:r>
              <a:rPr sz="2400" spc="135" dirty="0">
                <a:solidFill>
                  <a:schemeClr val="bg1">
                    <a:lumMod val="95000"/>
                  </a:schemeClr>
                </a:solidFill>
                <a:latin typeface="Cambria"/>
                <a:cs typeface="Cambria"/>
              </a:rPr>
              <a:t>Application, </a:t>
            </a:r>
            <a:r>
              <a:rPr sz="1600" spc="85" dirty="0">
                <a:solidFill>
                  <a:schemeClr val="bg1">
                    <a:lumMod val="95000"/>
                  </a:schemeClr>
                </a:solidFill>
                <a:latin typeface="Cambria"/>
                <a:cs typeface="Cambria"/>
              </a:rPr>
              <a:t>latest</a:t>
            </a:r>
            <a:r>
              <a:rPr sz="1600" spc="405" dirty="0">
                <a:solidFill>
                  <a:schemeClr val="bg1">
                    <a:lumMod val="95000"/>
                  </a:schemeClr>
                </a:solidFill>
                <a:latin typeface="Cambria"/>
                <a:cs typeface="Cambria"/>
              </a:rPr>
              <a:t> </a:t>
            </a:r>
            <a:r>
              <a:rPr sz="1600" spc="65" dirty="0">
                <a:solidFill>
                  <a:schemeClr val="bg1">
                    <a:lumMod val="95000"/>
                  </a:schemeClr>
                </a:solidFill>
                <a:latin typeface="Cambria"/>
                <a:cs typeface="Cambria"/>
              </a:rPr>
              <a:t>revision</a:t>
            </a:r>
            <a:endParaRPr sz="1600" dirty="0">
              <a:solidFill>
                <a:schemeClr val="bg1">
                  <a:lumMod val="95000"/>
                </a:schemeClr>
              </a:solidFill>
              <a:latin typeface="Cambria"/>
              <a:cs typeface="Cambria"/>
            </a:endParaRPr>
          </a:p>
          <a:p>
            <a:pPr marL="355600" indent="-342900">
              <a:lnSpc>
                <a:spcPct val="100000"/>
              </a:lnSpc>
              <a:spcBef>
                <a:spcPts val="580"/>
              </a:spcBef>
              <a:buFont typeface="Wingdings"/>
              <a:buChar char=""/>
              <a:tabLst>
                <a:tab pos="355600" algn="l"/>
              </a:tabLst>
            </a:pPr>
            <a:r>
              <a:rPr sz="2400" spc="160" dirty="0">
                <a:solidFill>
                  <a:schemeClr val="bg1">
                    <a:lumMod val="95000"/>
                  </a:schemeClr>
                </a:solidFill>
                <a:latin typeface="Cambria"/>
                <a:cs typeface="Cambria"/>
              </a:rPr>
              <a:t>Eagle </a:t>
            </a:r>
            <a:r>
              <a:rPr sz="2400" spc="204" dirty="0">
                <a:solidFill>
                  <a:schemeClr val="bg1">
                    <a:lumMod val="95000"/>
                  </a:schemeClr>
                </a:solidFill>
                <a:latin typeface="Cambria"/>
                <a:cs typeface="Cambria"/>
              </a:rPr>
              <a:t>Scout </a:t>
            </a:r>
            <a:r>
              <a:rPr sz="2400" spc="120" dirty="0">
                <a:solidFill>
                  <a:schemeClr val="bg1">
                    <a:lumMod val="95000"/>
                  </a:schemeClr>
                </a:solidFill>
                <a:latin typeface="Cambria"/>
                <a:cs typeface="Cambria"/>
              </a:rPr>
              <a:t>Service </a:t>
            </a:r>
            <a:r>
              <a:rPr sz="2400" spc="95" dirty="0">
                <a:solidFill>
                  <a:schemeClr val="bg1">
                    <a:lumMod val="95000"/>
                  </a:schemeClr>
                </a:solidFill>
                <a:latin typeface="Cambria"/>
                <a:cs typeface="Cambria"/>
              </a:rPr>
              <a:t>Project </a:t>
            </a:r>
            <a:r>
              <a:rPr sz="2400" spc="140" dirty="0">
                <a:solidFill>
                  <a:schemeClr val="bg1">
                    <a:lumMod val="95000"/>
                  </a:schemeClr>
                </a:solidFill>
                <a:latin typeface="Cambria"/>
                <a:cs typeface="Cambria"/>
              </a:rPr>
              <a:t>Workbook, </a:t>
            </a:r>
            <a:r>
              <a:rPr sz="1600" spc="85" dirty="0">
                <a:solidFill>
                  <a:schemeClr val="bg1">
                    <a:lumMod val="95000"/>
                  </a:schemeClr>
                </a:solidFill>
                <a:latin typeface="Cambria"/>
                <a:cs typeface="Cambria"/>
              </a:rPr>
              <a:t>latest</a:t>
            </a:r>
            <a:r>
              <a:rPr sz="1600" spc="215" dirty="0">
                <a:solidFill>
                  <a:schemeClr val="bg1">
                    <a:lumMod val="95000"/>
                  </a:schemeClr>
                </a:solidFill>
                <a:latin typeface="Cambria"/>
                <a:cs typeface="Cambria"/>
              </a:rPr>
              <a:t> </a:t>
            </a:r>
            <a:r>
              <a:rPr sz="1600" spc="65" dirty="0">
                <a:solidFill>
                  <a:schemeClr val="bg1">
                    <a:lumMod val="95000"/>
                  </a:schemeClr>
                </a:solidFill>
                <a:latin typeface="Cambria"/>
                <a:cs typeface="Cambria"/>
              </a:rPr>
              <a:t>revision</a:t>
            </a:r>
            <a:endParaRPr sz="1600" dirty="0">
              <a:solidFill>
                <a:schemeClr val="bg1">
                  <a:lumMod val="95000"/>
                </a:schemeClr>
              </a:solidFill>
              <a:latin typeface="Cambria"/>
              <a:cs typeface="Cambria"/>
            </a:endParaRPr>
          </a:p>
        </p:txBody>
      </p:sp>
      <p:sp>
        <p:nvSpPr>
          <p:cNvPr id="6" name="TextBox 5">
            <a:extLst>
              <a:ext uri="{FF2B5EF4-FFF2-40B4-BE49-F238E27FC236}">
                <a16:creationId xmlns:a16="http://schemas.microsoft.com/office/drawing/2014/main" id="{82E25B6E-7881-4EAF-8215-027F21FEEFD1}"/>
              </a:ext>
            </a:extLst>
          </p:cNvPr>
          <p:cNvSpPr txBox="1"/>
          <p:nvPr/>
        </p:nvSpPr>
        <p:spPr>
          <a:xfrm>
            <a:off x="647564" y="2585977"/>
            <a:ext cx="7848872" cy="1908215"/>
          </a:xfrm>
          <a:prstGeom prst="rect">
            <a:avLst/>
          </a:prstGeom>
          <a:noFill/>
        </p:spPr>
        <p:txBody>
          <a:bodyPr wrap="square" rtlCol="0">
            <a:spAutoFit/>
          </a:bodyPr>
          <a:lstStyle/>
          <a:p>
            <a:pPr algn="ctr"/>
            <a:r>
              <a:rPr lang="en-US" sz="2800" dirty="0"/>
              <a:t> Two important documents found on Council website</a:t>
            </a:r>
          </a:p>
          <a:p>
            <a:pPr algn="ctr"/>
            <a:r>
              <a:rPr lang="en-US" dirty="0">
                <a:hlinkClick r:id="rId2"/>
              </a:rPr>
              <a:t>http://www.cnyscouts.org/advancement/</a:t>
            </a:r>
            <a:endParaRPr lang="en-US" dirty="0"/>
          </a:p>
          <a:p>
            <a:pPr algn="ctr"/>
            <a:endParaRPr lang="en-US" dirty="0"/>
          </a:p>
          <a:p>
            <a:pPr marL="285750" indent="-285750" algn="ctr">
              <a:buFont typeface="Arial" panose="020B0604020202020204" pitchFamily="34" charset="0"/>
              <a:buChar char="•"/>
            </a:pPr>
            <a:r>
              <a:rPr lang="en-US" b="0" i="0" u="sng" dirty="0">
                <a:solidFill>
                  <a:srgbClr val="23527C"/>
                </a:solidFill>
                <a:effectLst/>
                <a:latin typeface="Roboto" panose="02000000000000000000" pitchFamily="2" charset="0"/>
                <a:hlinkClick r:id="rId3"/>
              </a:rPr>
              <a:t>Eagle Scout 30 step plan</a:t>
            </a:r>
            <a:endParaRPr lang="en-US" b="0" i="0" dirty="0">
              <a:solidFill>
                <a:srgbClr val="444444"/>
              </a:solidFill>
              <a:effectLst/>
              <a:latin typeface="Roboto" panose="02000000000000000000" pitchFamily="2" charset="0"/>
            </a:endParaRPr>
          </a:p>
          <a:p>
            <a:pPr marL="285750" indent="-285750" algn="ctr">
              <a:buFont typeface="Arial" panose="020B0604020202020204" pitchFamily="34" charset="0"/>
              <a:buChar char="•"/>
            </a:pPr>
            <a:r>
              <a:rPr lang="en-US" b="0" i="0" u="sng" dirty="0">
                <a:solidFill>
                  <a:srgbClr val="23527C"/>
                </a:solidFill>
                <a:effectLst/>
                <a:latin typeface="Roboto" panose="02000000000000000000" pitchFamily="2" charset="0"/>
                <a:hlinkClick r:id="rId4"/>
              </a:rPr>
              <a:t>Request for Reference Letter template </a:t>
            </a:r>
            <a:endParaRPr lang="en-US" b="0" i="0" dirty="0">
              <a:solidFill>
                <a:srgbClr val="444444"/>
              </a:solidFill>
              <a:effectLst/>
              <a:latin typeface="Roboto" panose="02000000000000000000" pitchFamily="2" charset="0"/>
            </a:endParaRP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9495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8670" y="525452"/>
            <a:ext cx="6937375" cy="635000"/>
          </a:xfrm>
          <a:prstGeom prst="rect">
            <a:avLst/>
          </a:prstGeom>
        </p:spPr>
        <p:txBody>
          <a:bodyPr vert="horz" wrap="square" lIns="0" tIns="12065" rIns="0" bIns="0" rtlCol="0">
            <a:spAutoFit/>
          </a:bodyPr>
          <a:lstStyle/>
          <a:p>
            <a:pPr marL="12700">
              <a:lnSpc>
                <a:spcPct val="100000"/>
              </a:lnSpc>
              <a:spcBef>
                <a:spcPts val="95"/>
              </a:spcBef>
              <a:tabLst>
                <a:tab pos="591185" algn="l"/>
                <a:tab pos="1170305" algn="l"/>
                <a:tab pos="1709420" algn="l"/>
                <a:tab pos="2848610" algn="l"/>
                <a:tab pos="4872355" algn="l"/>
              </a:tabLst>
            </a:pPr>
            <a:r>
              <a:rPr sz="4000" i="0" spc="415" dirty="0">
                <a:latin typeface="Cambria"/>
                <a:cs typeface="Cambria"/>
              </a:rPr>
              <a:t>Q</a:t>
            </a:r>
            <a:r>
              <a:rPr lang="en-US" sz="4000" i="0" spc="415" dirty="0">
                <a:latin typeface="Cambria"/>
                <a:cs typeface="Cambria"/>
              </a:rPr>
              <a:t>uestion and Answers</a:t>
            </a:r>
            <a:endParaRPr sz="4000" dirty="0">
              <a:latin typeface="Cambria"/>
              <a:cs typeface="Cambria"/>
            </a:endParaRPr>
          </a:p>
        </p:txBody>
      </p:sp>
      <p:sp>
        <p:nvSpPr>
          <p:cNvPr id="5" name="object 5"/>
          <p:cNvSpPr txBox="1">
            <a:spLocks noGrp="1"/>
          </p:cNvSpPr>
          <p:nvPr>
            <p:ph type="sldNum" sz="quarter" idx="7"/>
          </p:nvPr>
        </p:nvSpPr>
        <p:spPr>
          <a:xfrm>
            <a:off x="8371585" y="6290414"/>
            <a:ext cx="248920" cy="22542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655"/>
              </a:lnSpc>
            </a:pPr>
            <a:fld id="{81D60167-4931-47E6-BA6A-407CBD079E47}" type="slidenum">
              <a:rPr lang="en-US" smtClean="0"/>
              <a:pPr marL="25400">
                <a:lnSpc>
                  <a:spcPts val="1655"/>
                </a:lnSpc>
              </a:pPr>
              <a:t>50</a:t>
            </a:fld>
            <a:endParaRPr dirty="0"/>
          </a:p>
        </p:txBody>
      </p:sp>
      <p:sp>
        <p:nvSpPr>
          <p:cNvPr id="3" name="object 3"/>
          <p:cNvSpPr txBox="1"/>
          <p:nvPr/>
        </p:nvSpPr>
        <p:spPr>
          <a:xfrm>
            <a:off x="515118" y="2132856"/>
            <a:ext cx="7962265" cy="2529539"/>
          </a:xfrm>
          <a:prstGeom prst="rect">
            <a:avLst/>
          </a:prstGeom>
        </p:spPr>
        <p:txBody>
          <a:bodyPr vert="horz" wrap="square" lIns="0" tIns="13335" rIns="0" bIns="0" rtlCol="0">
            <a:spAutoFit/>
          </a:bodyPr>
          <a:lstStyle/>
          <a:p>
            <a:pPr marL="355600" marR="474980" indent="-82550">
              <a:lnSpc>
                <a:spcPct val="100000"/>
              </a:lnSpc>
              <a:spcBef>
                <a:spcPts val="105"/>
              </a:spcBef>
            </a:pPr>
            <a:r>
              <a:rPr sz="3200" spc="155" dirty="0">
                <a:latin typeface="Cambria"/>
                <a:cs typeface="Cambria"/>
              </a:rPr>
              <a:t>At </a:t>
            </a:r>
            <a:r>
              <a:rPr sz="3200" spc="204" dirty="0">
                <a:latin typeface="Cambria"/>
                <a:cs typeface="Cambria"/>
              </a:rPr>
              <a:t>this </a:t>
            </a:r>
            <a:r>
              <a:rPr sz="3200" spc="165" dirty="0">
                <a:latin typeface="Cambria"/>
                <a:cs typeface="Cambria"/>
              </a:rPr>
              <a:t>time </a:t>
            </a:r>
            <a:r>
              <a:rPr sz="3200" spc="60" dirty="0">
                <a:latin typeface="Cambria"/>
                <a:cs typeface="Cambria"/>
              </a:rPr>
              <a:t>we </a:t>
            </a:r>
            <a:r>
              <a:rPr sz="3200" spc="165" dirty="0">
                <a:latin typeface="Cambria"/>
                <a:cs typeface="Cambria"/>
              </a:rPr>
              <a:t>would </a:t>
            </a:r>
            <a:r>
              <a:rPr sz="3200" spc="145" dirty="0">
                <a:latin typeface="Cambria"/>
                <a:cs typeface="Cambria"/>
              </a:rPr>
              <a:t>like </a:t>
            </a:r>
            <a:r>
              <a:rPr sz="3200" spc="105" dirty="0">
                <a:latin typeface="Cambria"/>
                <a:cs typeface="Cambria"/>
              </a:rPr>
              <a:t>to </a:t>
            </a:r>
            <a:r>
              <a:rPr sz="3200" spc="180" dirty="0">
                <a:latin typeface="Cambria"/>
                <a:cs typeface="Cambria"/>
              </a:rPr>
              <a:t>answer  </a:t>
            </a:r>
            <a:r>
              <a:rPr sz="3200" spc="240" dirty="0">
                <a:latin typeface="Cambria"/>
                <a:cs typeface="Cambria"/>
              </a:rPr>
              <a:t>any </a:t>
            </a:r>
            <a:r>
              <a:rPr sz="3200" spc="210" dirty="0">
                <a:latin typeface="Cambria"/>
                <a:cs typeface="Cambria"/>
              </a:rPr>
              <a:t>unanswered</a:t>
            </a:r>
            <a:r>
              <a:rPr sz="3200" spc="390" dirty="0">
                <a:latin typeface="Cambria"/>
                <a:cs typeface="Cambria"/>
              </a:rPr>
              <a:t> </a:t>
            </a:r>
            <a:r>
              <a:rPr sz="3200" spc="215" dirty="0">
                <a:latin typeface="Cambria"/>
                <a:cs typeface="Cambria"/>
              </a:rPr>
              <a:t>questions.</a:t>
            </a:r>
            <a:endParaRPr lang="en-US" sz="3200" spc="215" dirty="0">
              <a:latin typeface="Cambria"/>
              <a:cs typeface="Cambria"/>
            </a:endParaRPr>
          </a:p>
          <a:p>
            <a:pPr marL="355600" marR="474980" indent="-82550">
              <a:lnSpc>
                <a:spcPct val="100000"/>
              </a:lnSpc>
              <a:spcBef>
                <a:spcPts val="105"/>
              </a:spcBef>
            </a:pPr>
            <a:endParaRPr lang="en-US" sz="3200" spc="215" dirty="0">
              <a:latin typeface="Cambria"/>
              <a:cs typeface="Cambria"/>
            </a:endParaRPr>
          </a:p>
          <a:p>
            <a:pPr marL="355600" marR="474980" indent="-82550">
              <a:lnSpc>
                <a:spcPct val="100000"/>
              </a:lnSpc>
              <a:spcBef>
                <a:spcPts val="105"/>
              </a:spcBef>
            </a:pPr>
            <a:endParaRPr sz="3200" dirty="0">
              <a:latin typeface="Cambria"/>
              <a:cs typeface="Cambria"/>
            </a:endParaRPr>
          </a:p>
          <a:p>
            <a:pPr marL="12700" algn="r">
              <a:lnSpc>
                <a:spcPct val="100000"/>
              </a:lnSpc>
              <a:spcBef>
                <a:spcPts val="680"/>
              </a:spcBef>
            </a:pPr>
            <a:r>
              <a:rPr sz="2400" i="1" spc="90" dirty="0">
                <a:solidFill>
                  <a:srgbClr val="0066FF"/>
                </a:solidFill>
                <a:latin typeface="Georgia"/>
                <a:cs typeface="Georgia"/>
              </a:rPr>
              <a:t>Thank </a:t>
            </a:r>
            <a:r>
              <a:rPr sz="2400" i="1" spc="75" dirty="0">
                <a:solidFill>
                  <a:srgbClr val="0066FF"/>
                </a:solidFill>
                <a:latin typeface="Georgia"/>
                <a:cs typeface="Georgia"/>
              </a:rPr>
              <a:t>you </a:t>
            </a:r>
            <a:r>
              <a:rPr sz="2400" i="1" spc="-40" dirty="0">
                <a:solidFill>
                  <a:srgbClr val="0066FF"/>
                </a:solidFill>
                <a:latin typeface="Georgia"/>
                <a:cs typeface="Georgia"/>
              </a:rPr>
              <a:t>for </a:t>
            </a:r>
            <a:r>
              <a:rPr sz="2400" i="1" spc="10" dirty="0">
                <a:solidFill>
                  <a:srgbClr val="0066FF"/>
                </a:solidFill>
                <a:latin typeface="Georgia"/>
                <a:cs typeface="Georgia"/>
              </a:rPr>
              <a:t>your </a:t>
            </a:r>
            <a:r>
              <a:rPr sz="2400" i="1" spc="30" dirty="0">
                <a:solidFill>
                  <a:srgbClr val="0066FF"/>
                </a:solidFill>
                <a:latin typeface="Georgia"/>
                <a:cs typeface="Georgia"/>
              </a:rPr>
              <a:t>attention </a:t>
            </a:r>
            <a:r>
              <a:rPr sz="2400" i="1" spc="105" dirty="0">
                <a:solidFill>
                  <a:srgbClr val="0066FF"/>
                </a:solidFill>
                <a:latin typeface="Georgia"/>
                <a:cs typeface="Georgia"/>
              </a:rPr>
              <a:t>and</a:t>
            </a:r>
            <a:r>
              <a:rPr sz="2400" i="1" spc="180" dirty="0">
                <a:solidFill>
                  <a:srgbClr val="0066FF"/>
                </a:solidFill>
                <a:latin typeface="Georgia"/>
                <a:cs typeface="Georgia"/>
              </a:rPr>
              <a:t> </a:t>
            </a:r>
            <a:r>
              <a:rPr sz="2400" i="1" spc="5" dirty="0">
                <a:solidFill>
                  <a:srgbClr val="0066FF"/>
                </a:solidFill>
                <a:latin typeface="Georgia"/>
                <a:cs typeface="Georgia"/>
              </a:rPr>
              <a:t>participation</a:t>
            </a:r>
            <a:endParaRPr sz="2400" dirty="0">
              <a:latin typeface="Georgia"/>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620688"/>
            <a:ext cx="7143115" cy="513715"/>
          </a:xfrm>
          <a:prstGeom prst="rect">
            <a:avLst/>
          </a:prstGeom>
        </p:spPr>
        <p:txBody>
          <a:bodyPr vert="horz" wrap="square" lIns="0" tIns="13335" rIns="0" bIns="0" rtlCol="0">
            <a:spAutoFit/>
          </a:bodyPr>
          <a:lstStyle/>
          <a:p>
            <a:pPr marL="12700">
              <a:lnSpc>
                <a:spcPct val="100000"/>
              </a:lnSpc>
              <a:spcBef>
                <a:spcPts val="105"/>
              </a:spcBef>
              <a:tabLst>
                <a:tab pos="1062990" algn="l"/>
                <a:tab pos="1769110" algn="l"/>
                <a:tab pos="2069464" algn="l"/>
                <a:tab pos="2948940" algn="l"/>
                <a:tab pos="4208780" algn="l"/>
                <a:tab pos="5144770" algn="l"/>
                <a:tab pos="5722620" algn="l"/>
              </a:tabLst>
            </a:pPr>
            <a:r>
              <a:rPr sz="3200" i="0" dirty="0">
                <a:latin typeface="Cambria"/>
                <a:cs typeface="Cambria"/>
              </a:rPr>
              <a:t>How	Do	I	Get	From	Life	to	Eagle?</a:t>
            </a:r>
            <a:endParaRPr sz="32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6</a:t>
            </a:fld>
            <a:endParaRPr sz="1400">
              <a:latin typeface="Arial"/>
              <a:cs typeface="Arial"/>
            </a:endParaRPr>
          </a:p>
        </p:txBody>
      </p:sp>
      <p:pic>
        <p:nvPicPr>
          <p:cNvPr id="1026" name="Picture 2" descr="Life Badge">
            <a:extLst>
              <a:ext uri="{FF2B5EF4-FFF2-40B4-BE49-F238E27FC236}">
                <a16:creationId xmlns:a16="http://schemas.microsoft.com/office/drawing/2014/main" id="{63F39FBF-D13A-4919-B62B-96FDA6A6D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856"/>
            <a:ext cx="2236819" cy="29898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gle Scout Badge">
            <a:extLst>
              <a:ext uri="{FF2B5EF4-FFF2-40B4-BE49-F238E27FC236}">
                <a16:creationId xmlns:a16="http://schemas.microsoft.com/office/drawing/2014/main" id="{7BB94BCA-69FB-455C-B0B4-A9D581BF7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132856"/>
            <a:ext cx="2236819" cy="2967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717" y="550162"/>
            <a:ext cx="5790565" cy="629018"/>
          </a:xfrm>
          <a:prstGeom prst="rect">
            <a:avLst/>
          </a:prstGeom>
        </p:spPr>
        <p:txBody>
          <a:bodyPr vert="horz" wrap="square" lIns="0" tIns="13335" rIns="0" bIns="0" rtlCol="0">
            <a:spAutoFit/>
          </a:bodyPr>
          <a:lstStyle/>
          <a:p>
            <a:pPr marL="12700">
              <a:lnSpc>
                <a:spcPct val="100000"/>
              </a:lnSpc>
              <a:spcBef>
                <a:spcPts val="105"/>
              </a:spcBef>
              <a:tabLst>
                <a:tab pos="687705" algn="l"/>
                <a:tab pos="1989455" algn="l"/>
                <a:tab pos="3128010" algn="l"/>
                <a:tab pos="4061460" algn="l"/>
                <a:tab pos="4639310" algn="l"/>
              </a:tabLst>
            </a:pPr>
            <a:r>
              <a:rPr sz="4000" i="0" dirty="0">
                <a:latin typeface="Cambria"/>
                <a:cs typeface="Cambria"/>
              </a:rPr>
              <a:t>Life</a:t>
            </a:r>
            <a:r>
              <a:rPr lang="en-US" sz="4000" i="0" dirty="0">
                <a:latin typeface="Cambria"/>
                <a:cs typeface="Cambria"/>
              </a:rPr>
              <a:t> </a:t>
            </a:r>
            <a:r>
              <a:rPr sz="4000" i="0" dirty="0">
                <a:latin typeface="Cambria"/>
                <a:cs typeface="Cambria"/>
              </a:rPr>
              <a:t>t</a:t>
            </a:r>
            <a:r>
              <a:rPr lang="en-US" sz="4000" i="0" dirty="0">
                <a:latin typeface="Cambria"/>
                <a:cs typeface="Cambria"/>
              </a:rPr>
              <a:t>o </a:t>
            </a:r>
            <a:r>
              <a:rPr sz="4000" i="0" dirty="0">
                <a:latin typeface="Cambria"/>
                <a:cs typeface="Cambria"/>
              </a:rPr>
              <a:t>Eagle</a:t>
            </a:r>
            <a:endParaRPr sz="4000" dirty="0">
              <a:latin typeface="Cambria"/>
              <a:cs typeface="Cambria"/>
            </a:endParaRPr>
          </a:p>
        </p:txBody>
      </p:sp>
      <p:sp>
        <p:nvSpPr>
          <p:cNvPr id="5" name="object 5"/>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7</a:t>
            </a:fld>
            <a:endParaRPr sz="1400">
              <a:latin typeface="Arial"/>
              <a:cs typeface="Arial"/>
            </a:endParaRPr>
          </a:p>
        </p:txBody>
      </p:sp>
      <p:sp>
        <p:nvSpPr>
          <p:cNvPr id="3" name="object 3"/>
          <p:cNvSpPr txBox="1">
            <a:spLocks noGrp="1"/>
          </p:cNvSpPr>
          <p:nvPr>
            <p:ph type="body" idx="1"/>
          </p:nvPr>
        </p:nvSpPr>
        <p:spPr>
          <a:xfrm>
            <a:off x="457200" y="1861528"/>
            <a:ext cx="8229600" cy="3746538"/>
          </a:xfrm>
          <a:prstGeom prst="rect">
            <a:avLst/>
          </a:prstGeom>
        </p:spPr>
        <p:txBody>
          <a:bodyPr vert="horz" wrap="square" lIns="0" tIns="12065" rIns="0" bIns="0" rtlCol="0">
            <a:spAutoFit/>
          </a:bodyPr>
          <a:lstStyle/>
          <a:p>
            <a:pPr marL="632460" marR="30480" indent="-609600">
              <a:lnSpc>
                <a:spcPct val="100000"/>
              </a:lnSpc>
              <a:spcBef>
                <a:spcPts val="95"/>
              </a:spcBef>
              <a:buAutoNum type="arabicPeriod"/>
              <a:tabLst>
                <a:tab pos="632460" algn="l"/>
                <a:tab pos="633095" algn="l"/>
              </a:tabLst>
            </a:pPr>
            <a:r>
              <a:rPr dirty="0"/>
              <a:t>Do Requirements 1-5 before your 18th  birthday</a:t>
            </a:r>
            <a:endParaRPr lang="en-US" dirty="0"/>
          </a:p>
          <a:p>
            <a:pPr marL="632460" marR="30480" indent="-609600">
              <a:lnSpc>
                <a:spcPct val="100000"/>
              </a:lnSpc>
              <a:spcBef>
                <a:spcPts val="95"/>
              </a:spcBef>
              <a:buAutoNum type="arabicPeriod"/>
              <a:tabLst>
                <a:tab pos="632460" algn="l"/>
                <a:tab pos="633095" algn="l"/>
              </a:tabLst>
            </a:pPr>
            <a:endParaRPr dirty="0"/>
          </a:p>
          <a:p>
            <a:pPr marL="632460" marR="30480" indent="-609600">
              <a:spcBef>
                <a:spcPts val="95"/>
              </a:spcBef>
              <a:buFont typeface="Arial" panose="020B0604020202020204" pitchFamily="34" charset="0"/>
              <a:buAutoNum type="arabicPeriod"/>
              <a:tabLst>
                <a:tab pos="632460" algn="l"/>
                <a:tab pos="633095" algn="l"/>
              </a:tabLst>
            </a:pPr>
            <a:r>
              <a:rPr dirty="0"/>
              <a:t>Complete Service Project</a:t>
            </a:r>
            <a:endParaRPr lang="en-US" dirty="0"/>
          </a:p>
          <a:p>
            <a:pPr marL="632460" marR="30480" indent="-609600">
              <a:spcBef>
                <a:spcPts val="95"/>
              </a:spcBef>
              <a:buFont typeface="Arial" panose="020B0604020202020204" pitchFamily="34" charset="0"/>
              <a:buAutoNum type="arabicPeriod"/>
              <a:tabLst>
                <a:tab pos="632460" algn="l"/>
                <a:tab pos="633095" algn="l"/>
              </a:tabLst>
            </a:pPr>
            <a:endParaRPr dirty="0"/>
          </a:p>
          <a:p>
            <a:pPr marL="632460" marR="30480" indent="-609600">
              <a:lnSpc>
                <a:spcPct val="100000"/>
              </a:lnSpc>
              <a:spcBef>
                <a:spcPts val="95"/>
              </a:spcBef>
              <a:buFont typeface="Arial" panose="020B0604020202020204" pitchFamily="34" charset="0"/>
              <a:buAutoNum type="arabicPeriod"/>
              <a:tabLst>
                <a:tab pos="632460" algn="l"/>
                <a:tab pos="633095" algn="l"/>
              </a:tabLst>
            </a:pPr>
            <a:r>
              <a:rPr dirty="0"/>
              <a:t>Fill out Eagle Scout Application Form</a:t>
            </a:r>
          </a:p>
          <a:p>
            <a:pPr marL="1033144" lvl="1" indent="-609600">
              <a:lnSpc>
                <a:spcPct val="100000"/>
              </a:lnSpc>
              <a:spcBef>
                <a:spcPts val="700"/>
              </a:spcBef>
              <a:buFont typeface="Wingdings"/>
              <a:buChar char=""/>
              <a:tabLst>
                <a:tab pos="1033144" algn="l"/>
                <a:tab pos="1033780" algn="l"/>
              </a:tabLst>
            </a:pPr>
            <a:r>
              <a:rPr sz="2400" spc="100" dirty="0">
                <a:latin typeface="Cambria"/>
                <a:cs typeface="Cambria"/>
              </a:rPr>
              <a:t>All </a:t>
            </a:r>
            <a:r>
              <a:rPr sz="2400" spc="170" dirty="0">
                <a:latin typeface="Cambria"/>
                <a:cs typeface="Cambria"/>
              </a:rPr>
              <a:t>dates </a:t>
            </a:r>
            <a:r>
              <a:rPr sz="2400" spc="250" dirty="0">
                <a:latin typeface="Cambria"/>
                <a:cs typeface="Cambria"/>
              </a:rPr>
              <a:t>must </a:t>
            </a:r>
            <a:r>
              <a:rPr sz="2400" spc="140" dirty="0">
                <a:latin typeface="Cambria"/>
                <a:cs typeface="Cambria"/>
              </a:rPr>
              <a:t>be</a:t>
            </a:r>
            <a:r>
              <a:rPr sz="2400" spc="590" dirty="0">
                <a:latin typeface="Cambria"/>
                <a:cs typeface="Cambria"/>
              </a:rPr>
              <a:t> </a:t>
            </a:r>
            <a:r>
              <a:rPr sz="2400" spc="114" dirty="0">
                <a:latin typeface="Cambria"/>
                <a:cs typeface="Cambria"/>
              </a:rPr>
              <a:t>correct</a:t>
            </a:r>
            <a:endParaRPr sz="2400" dirty="0">
              <a:latin typeface="Cambria"/>
              <a:cs typeface="Cambria"/>
            </a:endParaRPr>
          </a:p>
          <a:p>
            <a:pPr marL="1033144" lvl="1" indent="-609600">
              <a:lnSpc>
                <a:spcPct val="100000"/>
              </a:lnSpc>
              <a:spcBef>
                <a:spcPts val="675"/>
              </a:spcBef>
              <a:buFont typeface="Wingdings"/>
              <a:buChar char=""/>
              <a:tabLst>
                <a:tab pos="1033144" algn="l"/>
                <a:tab pos="1033780" algn="l"/>
              </a:tabLst>
            </a:pPr>
            <a:r>
              <a:rPr sz="2400" spc="175" dirty="0">
                <a:latin typeface="Cambria"/>
                <a:cs typeface="Cambria"/>
              </a:rPr>
              <a:t>Complete </a:t>
            </a:r>
            <a:r>
              <a:rPr sz="2400" spc="165" dirty="0">
                <a:latin typeface="Cambria"/>
                <a:cs typeface="Cambria"/>
              </a:rPr>
              <a:t>ALL </a:t>
            </a:r>
            <a:r>
              <a:rPr sz="2400" spc="150" dirty="0">
                <a:latin typeface="Cambria"/>
                <a:cs typeface="Cambria"/>
              </a:rPr>
              <a:t>requirements </a:t>
            </a:r>
            <a:r>
              <a:rPr sz="2400" spc="250" dirty="0">
                <a:latin typeface="Cambria"/>
                <a:cs typeface="Cambria"/>
              </a:rPr>
              <a:t>as</a:t>
            </a:r>
            <a:r>
              <a:rPr sz="2400" spc="625" dirty="0">
                <a:latin typeface="Cambria"/>
                <a:cs typeface="Cambria"/>
              </a:rPr>
              <a:t> </a:t>
            </a:r>
            <a:r>
              <a:rPr sz="2400" spc="125" dirty="0">
                <a:latin typeface="Cambria"/>
                <a:cs typeface="Cambria"/>
              </a:rPr>
              <a:t>specified</a:t>
            </a:r>
            <a:endParaRPr lang="en-US" sz="2400" spc="125" dirty="0">
              <a:latin typeface="Cambria"/>
              <a:cs typeface="Cambria"/>
            </a:endParaRPr>
          </a:p>
          <a:p>
            <a:pPr marL="1033144" lvl="1" indent="-609600">
              <a:lnSpc>
                <a:spcPct val="100000"/>
              </a:lnSpc>
              <a:spcBef>
                <a:spcPts val="675"/>
              </a:spcBef>
              <a:buFont typeface="Wingdings"/>
              <a:buChar char=""/>
              <a:tabLst>
                <a:tab pos="1033144" algn="l"/>
                <a:tab pos="1033780" algn="l"/>
              </a:tabLst>
            </a:pPr>
            <a:endParaRPr sz="2400" dirty="0">
              <a:latin typeface="Cambria"/>
              <a:cs typeface="Cambria"/>
            </a:endParaRPr>
          </a:p>
          <a:p>
            <a:pPr marL="632460" marR="737870" indent="-609600">
              <a:lnSpc>
                <a:spcPct val="100000"/>
              </a:lnSpc>
              <a:spcBef>
                <a:spcPts val="740"/>
              </a:spcBef>
              <a:buAutoNum type="arabicPeriod"/>
              <a:tabLst>
                <a:tab pos="632460" algn="l"/>
                <a:tab pos="633095" algn="l"/>
              </a:tabLst>
            </a:pPr>
            <a:r>
              <a:rPr dirty="0"/>
              <a:t>Complete Eagle Scout Application  Packet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66800" y="1676400"/>
            <a:ext cx="3076575" cy="387667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627964" y="2258245"/>
            <a:ext cx="3859529" cy="1200842"/>
          </a:xfrm>
          <a:prstGeom prst="rect">
            <a:avLst/>
          </a:prstGeom>
        </p:spPr>
        <p:txBody>
          <a:bodyPr vert="horz" wrap="square" lIns="0" tIns="43180" rIns="0" bIns="0" rtlCol="0">
            <a:spAutoFit/>
          </a:bodyPr>
          <a:lstStyle/>
          <a:p>
            <a:pPr marL="355600" marR="497840" indent="17780">
              <a:lnSpc>
                <a:spcPct val="94000"/>
              </a:lnSpc>
              <a:spcBef>
                <a:spcPts val="1270"/>
              </a:spcBef>
            </a:pPr>
            <a:r>
              <a:rPr sz="2000" b="1" i="1" spc="190" dirty="0">
                <a:solidFill>
                  <a:srgbClr val="CC0000"/>
                </a:solidFill>
                <a:latin typeface="Cambria"/>
                <a:cs typeface="Cambria"/>
              </a:rPr>
              <a:t>Always </a:t>
            </a:r>
            <a:r>
              <a:rPr sz="2000" b="1" i="1" spc="225" dirty="0">
                <a:solidFill>
                  <a:srgbClr val="CC0000"/>
                </a:solidFill>
                <a:latin typeface="Cambria"/>
                <a:cs typeface="Cambria"/>
              </a:rPr>
              <a:t>check </a:t>
            </a:r>
            <a:r>
              <a:rPr sz="2000" b="1" i="1" spc="135" dirty="0">
                <a:solidFill>
                  <a:srgbClr val="CC0000"/>
                </a:solidFill>
                <a:latin typeface="Cambria"/>
                <a:cs typeface="Cambria"/>
              </a:rPr>
              <a:t>to </a:t>
            </a:r>
            <a:r>
              <a:rPr sz="2000" b="1" i="1" spc="145" dirty="0">
                <a:solidFill>
                  <a:srgbClr val="CC0000"/>
                </a:solidFill>
                <a:latin typeface="Cambria"/>
                <a:cs typeface="Cambria"/>
              </a:rPr>
              <a:t>see </a:t>
            </a:r>
            <a:r>
              <a:rPr sz="2000" b="1" i="1" spc="175" dirty="0">
                <a:solidFill>
                  <a:srgbClr val="CC0000"/>
                </a:solidFill>
                <a:latin typeface="Cambria"/>
                <a:cs typeface="Cambria"/>
              </a:rPr>
              <a:t>if  </a:t>
            </a:r>
            <a:r>
              <a:rPr sz="2000" b="1" i="1" spc="165" dirty="0">
                <a:solidFill>
                  <a:srgbClr val="CC0000"/>
                </a:solidFill>
                <a:latin typeface="Cambria"/>
                <a:cs typeface="Cambria"/>
              </a:rPr>
              <a:t>you have </a:t>
            </a:r>
            <a:r>
              <a:rPr sz="2000" b="1" i="1" spc="170" dirty="0">
                <a:solidFill>
                  <a:srgbClr val="CC0000"/>
                </a:solidFill>
                <a:latin typeface="Cambria"/>
                <a:cs typeface="Cambria"/>
              </a:rPr>
              <a:t>the </a:t>
            </a:r>
            <a:r>
              <a:rPr sz="2000" b="1" i="1" spc="155" dirty="0">
                <a:solidFill>
                  <a:srgbClr val="CC0000"/>
                </a:solidFill>
                <a:latin typeface="Cambria"/>
                <a:cs typeface="Cambria"/>
              </a:rPr>
              <a:t>current  </a:t>
            </a:r>
            <a:r>
              <a:rPr sz="2000" b="1" i="1" spc="135" dirty="0">
                <a:solidFill>
                  <a:srgbClr val="CC0000"/>
                </a:solidFill>
                <a:latin typeface="Cambria"/>
                <a:cs typeface="Cambria"/>
              </a:rPr>
              <a:t>version</a:t>
            </a:r>
            <a:r>
              <a:rPr lang="en-US" sz="2000" b="1" i="1" spc="135" dirty="0">
                <a:solidFill>
                  <a:srgbClr val="CC0000"/>
                </a:solidFill>
                <a:latin typeface="Cambria"/>
                <a:cs typeface="Cambria"/>
              </a:rPr>
              <a:t>-</a:t>
            </a:r>
            <a:r>
              <a:rPr lang="en-US" sz="1000" b="1" i="1" spc="135" dirty="0">
                <a:solidFill>
                  <a:srgbClr val="CC0000"/>
                </a:solidFill>
                <a:latin typeface="Cambria"/>
                <a:cs typeface="Cambria"/>
              </a:rPr>
              <a:t>https://filestore.scouting.org/</a:t>
            </a:r>
            <a:r>
              <a:rPr lang="en-US" sz="1000" b="1" i="1" spc="135" dirty="0" err="1">
                <a:solidFill>
                  <a:srgbClr val="CC0000"/>
                </a:solidFill>
                <a:latin typeface="Cambria"/>
                <a:cs typeface="Cambria"/>
              </a:rPr>
              <a:t>filestore</a:t>
            </a:r>
            <a:r>
              <a:rPr lang="en-US" sz="1000" b="1" i="1" spc="135" dirty="0">
                <a:solidFill>
                  <a:srgbClr val="CC0000"/>
                </a:solidFill>
                <a:latin typeface="Cambria"/>
                <a:cs typeface="Cambria"/>
              </a:rPr>
              <a:t>/pdf/512-728_wb_fillable.pdf</a:t>
            </a:r>
            <a:endParaRPr lang="en-US" sz="2000" b="1" i="1" spc="135" dirty="0">
              <a:solidFill>
                <a:srgbClr val="CC0000"/>
              </a:solidFill>
              <a:latin typeface="Cambria"/>
              <a:cs typeface="Cambria"/>
            </a:endParaRPr>
          </a:p>
        </p:txBody>
      </p:sp>
      <p:sp>
        <p:nvSpPr>
          <p:cNvPr id="6" name="object 6"/>
          <p:cNvSpPr txBox="1"/>
          <p:nvPr/>
        </p:nvSpPr>
        <p:spPr>
          <a:xfrm>
            <a:off x="8371585" y="6290414"/>
            <a:ext cx="249554" cy="225425"/>
          </a:xfrm>
          <a:prstGeom prst="rect">
            <a:avLst/>
          </a:prstGeom>
        </p:spPr>
        <p:txBody>
          <a:bodyPr vert="horz" wrap="square" lIns="0" tIns="0" rIns="0" bIns="0" rtlCol="0">
            <a:spAutoFit/>
          </a:bodyPr>
          <a:lstStyle/>
          <a:p>
            <a:pPr marL="25400">
              <a:lnSpc>
                <a:spcPts val="1655"/>
              </a:lnSpc>
            </a:pPr>
            <a:fld id="{81D60167-4931-47E6-BA6A-407CBD079E47}" type="slidenum">
              <a:rPr sz="1400" dirty="0">
                <a:latin typeface="Arial"/>
                <a:cs typeface="Arial"/>
              </a:rPr>
              <a:t>8</a:t>
            </a:fld>
            <a:endParaRPr sz="1400">
              <a:latin typeface="Arial"/>
              <a:cs typeface="Arial"/>
            </a:endParaRPr>
          </a:p>
        </p:txBody>
      </p:sp>
      <p:sp>
        <p:nvSpPr>
          <p:cNvPr id="8" name="object 2">
            <a:extLst>
              <a:ext uri="{FF2B5EF4-FFF2-40B4-BE49-F238E27FC236}">
                <a16:creationId xmlns:a16="http://schemas.microsoft.com/office/drawing/2014/main" id="{59177468-DA57-4404-878C-446A0F052917}"/>
              </a:ext>
            </a:extLst>
          </p:cNvPr>
          <p:cNvSpPr txBox="1">
            <a:spLocks/>
          </p:cNvSpPr>
          <p:nvPr/>
        </p:nvSpPr>
        <p:spPr bwMode="auto">
          <a:xfrm>
            <a:off x="1547664" y="474979"/>
            <a:ext cx="5790565" cy="51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128"/>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128"/>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marL="12700">
              <a:spcBef>
                <a:spcPts val="105"/>
              </a:spcBef>
              <a:tabLst>
                <a:tab pos="687705" algn="l"/>
                <a:tab pos="1989455" algn="l"/>
                <a:tab pos="3128010" algn="l"/>
                <a:tab pos="4061460" algn="l"/>
                <a:tab pos="4639310" algn="l"/>
              </a:tabLst>
            </a:pPr>
            <a:r>
              <a:rPr lang="en-US" spc="215" dirty="0">
                <a:latin typeface="Cambria"/>
                <a:cs typeface="Cambria"/>
              </a:rPr>
              <a:t>Li</a:t>
            </a:r>
            <a:r>
              <a:rPr lang="en-US" spc="145" dirty="0">
                <a:latin typeface="Cambria"/>
                <a:cs typeface="Cambria"/>
              </a:rPr>
              <a:t>f</a:t>
            </a:r>
            <a:r>
              <a:rPr lang="en-US" spc="160" dirty="0">
                <a:latin typeface="Cambria"/>
                <a:cs typeface="Cambria"/>
              </a:rPr>
              <a:t>e </a:t>
            </a:r>
            <a:r>
              <a:rPr lang="en-US" spc="235" dirty="0">
                <a:latin typeface="Cambria"/>
                <a:cs typeface="Cambria"/>
              </a:rPr>
              <a:t>to </a:t>
            </a:r>
            <a:r>
              <a:rPr lang="en-US" spc="440" dirty="0">
                <a:latin typeface="Cambria"/>
                <a:cs typeface="Cambria"/>
              </a:rPr>
              <a:t>E</a:t>
            </a:r>
            <a:r>
              <a:rPr lang="en-US" spc="145" dirty="0">
                <a:latin typeface="Cambria"/>
                <a:cs typeface="Cambria"/>
              </a:rPr>
              <a:t>agle</a:t>
            </a:r>
            <a:endParaRPr lang="en-US" dirty="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D853-D70A-40B2-B3DD-FC3E47D975E5}"/>
              </a:ext>
            </a:extLst>
          </p:cNvPr>
          <p:cNvSpPr>
            <a:spLocks noGrp="1"/>
          </p:cNvSpPr>
          <p:nvPr>
            <p:ph type="title"/>
          </p:nvPr>
        </p:nvSpPr>
        <p:spPr/>
        <p:txBody>
          <a:bodyPr/>
          <a:lstStyle/>
          <a:p>
            <a:r>
              <a:rPr lang="en-US" dirty="0"/>
              <a:t>Seaway Trails District </a:t>
            </a:r>
            <a:br>
              <a:rPr lang="en-US" dirty="0"/>
            </a:br>
            <a:r>
              <a:rPr lang="en-US" dirty="0"/>
              <a:t>Review Board Procedures</a:t>
            </a:r>
          </a:p>
        </p:txBody>
      </p:sp>
      <p:sp>
        <p:nvSpPr>
          <p:cNvPr id="4" name="Content Placeholder 3">
            <a:extLst>
              <a:ext uri="{FF2B5EF4-FFF2-40B4-BE49-F238E27FC236}">
                <a16:creationId xmlns:a16="http://schemas.microsoft.com/office/drawing/2014/main" id="{1373D436-49D9-4854-A21C-8365347AE35F}"/>
              </a:ext>
            </a:extLst>
          </p:cNvPr>
          <p:cNvSpPr>
            <a:spLocks noGrp="1"/>
          </p:cNvSpPr>
          <p:nvPr>
            <p:ph idx="1"/>
          </p:nvPr>
        </p:nvSpPr>
        <p:spPr>
          <a:xfrm>
            <a:off x="1259632" y="2708920"/>
            <a:ext cx="7139136" cy="2160240"/>
          </a:xfrm>
        </p:spPr>
        <p:txBody>
          <a:bodyPr>
            <a:normAutofit/>
          </a:bodyPr>
          <a:lstStyle/>
          <a:p>
            <a:r>
              <a:rPr lang="en-US" dirty="0"/>
              <a:t>Process is the same for project proposals and for final Eagle boards</a:t>
            </a:r>
          </a:p>
        </p:txBody>
      </p:sp>
      <p:sp>
        <p:nvSpPr>
          <p:cNvPr id="3" name="Slide Number Placeholder 2">
            <a:extLst>
              <a:ext uri="{FF2B5EF4-FFF2-40B4-BE49-F238E27FC236}">
                <a16:creationId xmlns:a16="http://schemas.microsoft.com/office/drawing/2014/main" id="{33068A9D-01AE-40B0-B04E-25B731459267}"/>
              </a:ext>
            </a:extLst>
          </p:cNvPr>
          <p:cNvSpPr>
            <a:spLocks noGrp="1"/>
          </p:cNvSpPr>
          <p:nvPr>
            <p:ph type="sldNum" sz="quarter" idx="11"/>
          </p:nvPr>
        </p:nvSpPr>
        <p:spPr/>
        <p:txBody>
          <a:bodyPr/>
          <a:lstStyle/>
          <a:p>
            <a:fld id="{E8D5C968-3D5A-4946-AD2E-17F062A5CE60}" type="slidenum">
              <a:rPr lang="en-US" altLang="en-US" smtClean="0"/>
              <a:pPr/>
              <a:t>9</a:t>
            </a:fld>
            <a:endParaRPr lang="en-US" altLang="en-US"/>
          </a:p>
        </p:txBody>
      </p:sp>
    </p:spTree>
    <p:extLst>
      <p:ext uri="{BB962C8B-B14F-4D97-AF65-F5344CB8AC3E}">
        <p14:creationId xmlns:p14="http://schemas.microsoft.com/office/powerpoint/2010/main" val="3412821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TotalTime>
  <Words>4631</Words>
  <Application>Microsoft Office PowerPoint</Application>
  <PresentationFormat>On-screen Show (4:3)</PresentationFormat>
  <Paragraphs>626</Paragraphs>
  <Slides>50</Slides>
  <Notes>39</Notes>
  <HiddenSlides>12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Cambria</vt:lpstr>
      <vt:lpstr>Georgia</vt:lpstr>
      <vt:lpstr>Helvetica</vt:lpstr>
      <vt:lpstr>Roboto</vt:lpstr>
      <vt:lpstr>Times New Roman</vt:lpstr>
      <vt:lpstr>Wingdings</vt:lpstr>
      <vt:lpstr>1_Office Theme</vt:lpstr>
      <vt:lpstr>Office Theme</vt:lpstr>
      <vt:lpstr>Life to Eagle Seminar</vt:lpstr>
      <vt:lpstr>Purpose of this Seminar</vt:lpstr>
      <vt:lpstr>The Seven Eagle Requirements</vt:lpstr>
      <vt:lpstr>References Where to find information</vt:lpstr>
      <vt:lpstr>References</vt:lpstr>
      <vt:lpstr>How Do I Get From Life to Eagle?</vt:lpstr>
      <vt:lpstr>Life to Eagle</vt:lpstr>
      <vt:lpstr>PowerPoint Presentation</vt:lpstr>
      <vt:lpstr>Seaway Trails District  Review Board Procedures</vt:lpstr>
      <vt:lpstr>Understanding the requirements</vt:lpstr>
      <vt:lpstr>Requirement #1 – Be Active</vt:lpstr>
      <vt:lpstr>Requirement #2 –Scout Spirit</vt:lpstr>
      <vt:lpstr>Requirement #3 – Earn 21 Merit Badges</vt:lpstr>
      <vt:lpstr>Merit badges must be…..</vt:lpstr>
      <vt:lpstr>PowerPoint Presentation</vt:lpstr>
      <vt:lpstr>REQUIREMENT #4 –</vt:lpstr>
      <vt:lpstr>Performance in the Position of Responsibility</vt:lpstr>
      <vt:lpstr>Requirement #5 –</vt:lpstr>
      <vt:lpstr>Requirement #6 –</vt:lpstr>
      <vt:lpstr>Have a Problem??</vt:lpstr>
      <vt:lpstr>Having a Problem continued</vt:lpstr>
      <vt:lpstr>Requirement #7 – </vt:lpstr>
      <vt:lpstr>Letters of Reference</vt:lpstr>
      <vt:lpstr>Your Life Ambitions</vt:lpstr>
      <vt:lpstr>Rolling back the curtain…</vt:lpstr>
      <vt:lpstr>Requirement #5</vt:lpstr>
      <vt:lpstr>Start planning as soon as you reach Life rank…</vt:lpstr>
      <vt:lpstr>You must do your own project</vt:lpstr>
      <vt:lpstr>The Project Proposal</vt:lpstr>
      <vt:lpstr>1. Project Planning</vt:lpstr>
      <vt:lpstr>PowerPoint Presentation</vt:lpstr>
      <vt:lpstr>3. Plan, Develop, Carry Out</vt:lpstr>
      <vt:lpstr> Project Coach </vt:lpstr>
      <vt:lpstr>A few words about “Fund Raising”</vt:lpstr>
      <vt:lpstr>4. Opportunity to Show Leadership</vt:lpstr>
      <vt:lpstr>PowerPoint Presentation</vt:lpstr>
      <vt:lpstr>The Workbook…..</vt:lpstr>
      <vt:lpstr>Workbook Required Signatures</vt:lpstr>
      <vt:lpstr>Time Extensions??</vt:lpstr>
      <vt:lpstr>If you are almost 18...</vt:lpstr>
      <vt:lpstr>In Summary…</vt:lpstr>
      <vt:lpstr>Help Choosing a Project</vt:lpstr>
      <vt:lpstr>Help Choosing a Project</vt:lpstr>
      <vt:lpstr>Help Choosing a Project</vt:lpstr>
      <vt:lpstr>Help Choosing a Project</vt:lpstr>
      <vt:lpstr>Eagle Projects</vt:lpstr>
      <vt:lpstr>How to best get your project approved</vt:lpstr>
      <vt:lpstr>Tough Situations</vt:lpstr>
      <vt:lpstr>Eagle Myths:</vt:lpstr>
      <vt:lpstr>Question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newtonrd</dc:creator>
  <cp:lastModifiedBy>Timothy Herne</cp:lastModifiedBy>
  <cp:revision>54</cp:revision>
  <dcterms:created xsi:type="dcterms:W3CDTF">2012-10-07T21:20:27Z</dcterms:created>
  <dcterms:modified xsi:type="dcterms:W3CDTF">2022-02-26T12:49:15Z</dcterms:modified>
</cp:coreProperties>
</file>